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comment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75" r:id="rId4"/>
  </p:sldMasterIdLst>
  <p:notesMasterIdLst>
    <p:notesMasterId r:id="rId55"/>
  </p:notesMasterIdLst>
  <p:handoutMasterIdLst>
    <p:handoutMasterId r:id="rId56"/>
  </p:handoutMasterIdLst>
  <p:sldIdLst>
    <p:sldId id="256" r:id="rId5"/>
    <p:sldId id="307" r:id="rId6"/>
    <p:sldId id="352" r:id="rId7"/>
    <p:sldId id="288" r:id="rId8"/>
    <p:sldId id="279" r:id="rId9"/>
    <p:sldId id="281" r:id="rId10"/>
    <p:sldId id="282" r:id="rId11"/>
    <p:sldId id="310" r:id="rId12"/>
    <p:sldId id="283" r:id="rId13"/>
    <p:sldId id="285" r:id="rId14"/>
    <p:sldId id="287" r:id="rId15"/>
    <p:sldId id="302" r:id="rId16"/>
    <p:sldId id="305" r:id="rId17"/>
    <p:sldId id="306" r:id="rId18"/>
    <p:sldId id="303" r:id="rId19"/>
    <p:sldId id="296" r:id="rId20"/>
    <p:sldId id="309" r:id="rId21"/>
    <p:sldId id="353" r:id="rId22"/>
    <p:sldId id="354" r:id="rId23"/>
    <p:sldId id="297" r:id="rId24"/>
    <p:sldId id="298" r:id="rId25"/>
    <p:sldId id="299" r:id="rId26"/>
    <p:sldId id="300" r:id="rId27"/>
    <p:sldId id="301" r:id="rId28"/>
    <p:sldId id="318" r:id="rId29"/>
    <p:sldId id="319" r:id="rId30"/>
    <p:sldId id="320" r:id="rId31"/>
    <p:sldId id="316" r:id="rId32"/>
    <p:sldId id="334" r:id="rId33"/>
    <p:sldId id="351" r:id="rId34"/>
    <p:sldId id="335" r:id="rId35"/>
    <p:sldId id="336" r:id="rId36"/>
    <p:sldId id="350" r:id="rId37"/>
    <p:sldId id="338" r:id="rId38"/>
    <p:sldId id="339" r:id="rId39"/>
    <p:sldId id="340" r:id="rId40"/>
    <p:sldId id="323" r:id="rId41"/>
    <p:sldId id="325" r:id="rId42"/>
    <p:sldId id="326" r:id="rId43"/>
    <p:sldId id="341" r:id="rId44"/>
    <p:sldId id="343" r:id="rId45"/>
    <p:sldId id="344" r:id="rId46"/>
    <p:sldId id="346" r:id="rId47"/>
    <p:sldId id="347" r:id="rId48"/>
    <p:sldId id="348" r:id="rId49"/>
    <p:sldId id="330" r:id="rId50"/>
    <p:sldId id="331" r:id="rId51"/>
    <p:sldId id="332" r:id="rId52"/>
    <p:sldId id="322" r:id="rId53"/>
    <p:sldId id="349" r:id="rId54"/>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6" autoAdjust="0"/>
    <p:restoredTop sz="79712" autoAdjust="0"/>
  </p:normalViewPr>
  <p:slideViewPr>
    <p:cSldViewPr>
      <p:cViewPr varScale="1">
        <p:scale>
          <a:sx n="93" d="100"/>
          <a:sy n="93" d="100"/>
        </p:scale>
        <p:origin x="1746" y="78"/>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5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4-26T09:35:30.518" idx="39">
    <p:pos x="10" y="10"/>
    <p:text>I edited to notes to clarify that if 4a is marked yes that we won't check for a corresponding AE. Per what we've seen in 020, there may be instances where physical harm is reported on the SIL, but the site has determined that the harm is not a reportable AE.</p:text>
  </p:cm>
  <p:cm authorId="2" dt="2015-04-27T11:31:22.119" idx="40">
    <p:pos x="10" y="106"/>
    <p:text>Okay!</p:text>
    <p:extLst>
      <p:ext uri="{C676402C-5697-4E1C-873F-D02D1690AC5C}">
        <p15:threadingInfo xmlns:p15="http://schemas.microsoft.com/office/powerpoint/2012/main" timeZoneBias="300">
          <p15:parentCm authorId="2" idx="39"/>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685A4-2B75-4E26-86E1-CBE2AD7542D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85C7B8B-5967-47FE-A991-9188C7255BD7}">
      <dgm:prSet phldrT="[Text]" custT="1"/>
      <dgm:spPr/>
      <dgm:t>
        <a:bodyPr/>
        <a:lstStyle/>
        <a:p>
          <a:r>
            <a:rPr lang="en-US" sz="2000" b="1" dirty="0" smtClean="0">
              <a:solidFill>
                <a:schemeClr val="bg1"/>
              </a:solidFill>
            </a:rPr>
            <a:t>Administrative/</a:t>
          </a:r>
        </a:p>
        <a:p>
          <a:r>
            <a:rPr lang="en-US" sz="2000" b="1" dirty="0" smtClean="0">
              <a:solidFill>
                <a:schemeClr val="bg1"/>
              </a:solidFill>
            </a:rPr>
            <a:t>Regulatory</a:t>
          </a:r>
          <a:endParaRPr lang="en-US" sz="2000" b="1" dirty="0">
            <a:solidFill>
              <a:schemeClr val="bg1"/>
            </a:solidFill>
          </a:endParaRPr>
        </a:p>
      </dgm:t>
    </dgm:pt>
    <dgm:pt modelId="{F3DB4A3B-0DC8-4E08-81AF-9E07BDA45991}" type="parTrans" cxnId="{711806C8-5461-4EA0-A4EB-78B17B9CFED1}">
      <dgm:prSet/>
      <dgm:spPr/>
      <dgm:t>
        <a:bodyPr/>
        <a:lstStyle/>
        <a:p>
          <a:endParaRPr lang="en-US"/>
        </a:p>
      </dgm:t>
    </dgm:pt>
    <dgm:pt modelId="{3770A427-9226-44A0-8930-A0A7E6C9CBB8}" type="sibTrans" cxnId="{711806C8-5461-4EA0-A4EB-78B17B9CFED1}">
      <dgm:prSet/>
      <dgm:spPr/>
      <dgm:t>
        <a:bodyPr/>
        <a:lstStyle/>
        <a:p>
          <a:endParaRPr lang="en-US"/>
        </a:p>
      </dgm:t>
    </dgm:pt>
    <dgm:pt modelId="{2A6D3683-9EDC-401F-8631-2EC71AABFBD9}">
      <dgm:prSet phldrT="[Text]" custT="1"/>
      <dgm:spPr/>
      <dgm:t>
        <a:bodyPr/>
        <a:lstStyle/>
        <a:p>
          <a:r>
            <a:rPr lang="en-US" sz="1800" dirty="0" smtClean="0"/>
            <a:t>Locator Information</a:t>
          </a:r>
          <a:endParaRPr lang="en-US" sz="1800" dirty="0"/>
        </a:p>
      </dgm:t>
    </dgm:pt>
    <dgm:pt modelId="{A6A8EE30-BD14-4017-A6A9-C918D054BF4C}" type="parTrans" cxnId="{FB258FF9-C8D3-4633-A2F8-2E4E46247F91}">
      <dgm:prSet/>
      <dgm:spPr/>
      <dgm:t>
        <a:bodyPr/>
        <a:lstStyle/>
        <a:p>
          <a:endParaRPr lang="en-US"/>
        </a:p>
      </dgm:t>
    </dgm:pt>
    <dgm:pt modelId="{89BEB8CF-70FE-4E7A-ABAE-9D2DDCCCC6C5}" type="sibTrans" cxnId="{FB258FF9-C8D3-4633-A2F8-2E4E46247F91}">
      <dgm:prSet/>
      <dgm:spPr/>
      <dgm:t>
        <a:bodyPr/>
        <a:lstStyle/>
        <a:p>
          <a:endParaRPr lang="en-US"/>
        </a:p>
      </dgm:t>
    </dgm:pt>
    <dgm:pt modelId="{D393C024-717E-45A9-883E-4C9423F40EA9}">
      <dgm:prSet phldrT="[Text]" custT="1"/>
      <dgm:spPr/>
      <dgm:t>
        <a:bodyPr/>
        <a:lstStyle/>
        <a:p>
          <a:r>
            <a:rPr lang="en-US" sz="1800" dirty="0" smtClean="0"/>
            <a:t>Reimbursement</a:t>
          </a:r>
          <a:endParaRPr lang="en-US" sz="1800" dirty="0"/>
        </a:p>
      </dgm:t>
    </dgm:pt>
    <dgm:pt modelId="{13A0622F-AED2-4506-9853-DCF5FAD4BCC6}" type="parTrans" cxnId="{C8B3C94E-65F3-4117-A5EF-C1F50FA791A9}">
      <dgm:prSet/>
      <dgm:spPr/>
      <dgm:t>
        <a:bodyPr/>
        <a:lstStyle/>
        <a:p>
          <a:endParaRPr lang="en-US"/>
        </a:p>
      </dgm:t>
    </dgm:pt>
    <dgm:pt modelId="{80607449-802B-4DD8-BBF4-FD5BB92FDB88}" type="sibTrans" cxnId="{C8B3C94E-65F3-4117-A5EF-C1F50FA791A9}">
      <dgm:prSet/>
      <dgm:spPr/>
      <dgm:t>
        <a:bodyPr/>
        <a:lstStyle/>
        <a:p>
          <a:endParaRPr lang="en-US"/>
        </a:p>
      </dgm:t>
    </dgm:pt>
    <dgm:pt modelId="{A78C70EB-71D3-40C0-91DA-339D585F174E}">
      <dgm:prSet phldrT="[Text]" custT="1"/>
      <dgm:spPr/>
      <dgm:t>
        <a:bodyPr/>
        <a:lstStyle/>
        <a:p>
          <a:r>
            <a:rPr lang="en-US" sz="1600" dirty="0" smtClean="0"/>
            <a:t>Protocol Requirement</a:t>
          </a:r>
          <a:r>
            <a:rPr lang="en-US" sz="1600" dirty="0" smtClean="0">
              <a:solidFill>
                <a:schemeClr val="tx1"/>
              </a:solidFill>
            </a:rPr>
            <a:t>s</a:t>
          </a:r>
          <a:r>
            <a:rPr lang="en-US" sz="1600" dirty="0" smtClean="0"/>
            <a:t> counseling*</a:t>
          </a:r>
          <a:endParaRPr lang="en-US" sz="1600" dirty="0"/>
        </a:p>
      </dgm:t>
    </dgm:pt>
    <dgm:pt modelId="{8DFB9F65-F310-47C1-BABB-A9C2D4D81CF7}" type="parTrans" cxnId="{91757296-A57A-4AD5-9AF4-FE4EAC161C0E}">
      <dgm:prSet/>
      <dgm:spPr/>
      <dgm:t>
        <a:bodyPr/>
        <a:lstStyle/>
        <a:p>
          <a:endParaRPr lang="en-US"/>
        </a:p>
      </dgm:t>
    </dgm:pt>
    <dgm:pt modelId="{2E295C49-56F5-408C-83D1-0F0F56B2E038}" type="sibTrans" cxnId="{91757296-A57A-4AD5-9AF4-FE4EAC161C0E}">
      <dgm:prSet/>
      <dgm:spPr/>
      <dgm:t>
        <a:bodyPr/>
        <a:lstStyle/>
        <a:p>
          <a:endParaRPr lang="en-US"/>
        </a:p>
      </dgm:t>
    </dgm:pt>
    <dgm:pt modelId="{BE3DD58C-1583-40CB-8575-0A252E790E5D}">
      <dgm:prSet custT="1"/>
      <dgm:spPr/>
      <dgm:t>
        <a:bodyPr/>
        <a:lstStyle/>
        <a:p>
          <a:r>
            <a:rPr lang="en-US" sz="1800" dirty="0" smtClean="0"/>
            <a:t>Update/Record AE</a:t>
          </a:r>
          <a:endParaRPr lang="en-US" sz="1800" dirty="0"/>
        </a:p>
      </dgm:t>
    </dgm:pt>
    <dgm:pt modelId="{D08CA83D-EA7D-44CF-B6D3-D6F9F41B8475}" type="parTrans" cxnId="{A28942F9-DF77-4349-AB66-2691C38035FE}">
      <dgm:prSet/>
      <dgm:spPr/>
      <dgm:t>
        <a:bodyPr/>
        <a:lstStyle/>
        <a:p>
          <a:endParaRPr lang="en-US"/>
        </a:p>
      </dgm:t>
    </dgm:pt>
    <dgm:pt modelId="{FD083D98-3142-4EC4-BD25-6EAC3B3908AC}" type="sibTrans" cxnId="{A28942F9-DF77-4349-AB66-2691C38035FE}">
      <dgm:prSet/>
      <dgm:spPr/>
      <dgm:t>
        <a:bodyPr/>
        <a:lstStyle/>
        <a:p>
          <a:endParaRPr lang="en-US"/>
        </a:p>
      </dgm:t>
    </dgm:pt>
    <dgm:pt modelId="{196C18FD-E674-493B-934A-C33A859A8CF2}">
      <dgm:prSet custT="1"/>
      <dgm:spPr/>
      <dgm:t>
        <a:bodyPr/>
        <a:lstStyle/>
        <a:p>
          <a:r>
            <a:rPr lang="en-US" sz="1800" dirty="0" smtClean="0"/>
            <a:t>Schedule/verify next visit*</a:t>
          </a:r>
        </a:p>
      </dgm:t>
    </dgm:pt>
    <dgm:pt modelId="{B8AB9FAE-5259-4303-A2A3-75A3F92807BB}" type="parTrans" cxnId="{32032816-F660-43E8-B583-F5A5B043D332}">
      <dgm:prSet/>
      <dgm:spPr/>
      <dgm:t>
        <a:bodyPr/>
        <a:lstStyle/>
        <a:p>
          <a:endParaRPr lang="en-US"/>
        </a:p>
      </dgm:t>
    </dgm:pt>
    <dgm:pt modelId="{6B979BB9-C064-4FCC-98A3-E192B8499085}" type="sibTrans" cxnId="{32032816-F660-43E8-B583-F5A5B043D332}">
      <dgm:prSet/>
      <dgm:spPr/>
      <dgm:t>
        <a:bodyPr/>
        <a:lstStyle/>
        <a:p>
          <a:endParaRPr lang="en-US"/>
        </a:p>
      </dgm:t>
    </dgm:pt>
    <dgm:pt modelId="{37DD0692-E5A0-4B9F-9942-3E9047941D7F}">
      <dgm:prSet phldrT="[Text]" custT="1"/>
      <dgm:spPr/>
      <dgm:t>
        <a:bodyPr/>
        <a:lstStyle/>
        <a:p>
          <a:r>
            <a:rPr lang="en-US" sz="2400" b="1" dirty="0" smtClean="0">
              <a:solidFill>
                <a:schemeClr val="bg1"/>
              </a:solidFill>
            </a:rPr>
            <a:t>Clinical</a:t>
          </a:r>
          <a:endParaRPr lang="en-US" sz="2400" b="1" dirty="0">
            <a:solidFill>
              <a:schemeClr val="bg1"/>
            </a:solidFill>
          </a:endParaRPr>
        </a:p>
      </dgm:t>
    </dgm:pt>
    <dgm:pt modelId="{2E9C9A57-658D-4500-8245-0CEF80FCDC0D}" type="parTrans" cxnId="{83D70F87-8247-466A-9A9A-F18B4A3C8AA2}">
      <dgm:prSet/>
      <dgm:spPr/>
      <dgm:t>
        <a:bodyPr/>
        <a:lstStyle/>
        <a:p>
          <a:endParaRPr lang="en-US"/>
        </a:p>
      </dgm:t>
    </dgm:pt>
    <dgm:pt modelId="{61E3100C-6271-4ADB-BAC9-1FE10A9DCE7C}" type="sibTrans" cxnId="{83D70F87-8247-466A-9A9A-F18B4A3C8AA2}">
      <dgm:prSet/>
      <dgm:spPr/>
      <dgm:t>
        <a:bodyPr/>
        <a:lstStyle/>
        <a:p>
          <a:endParaRPr lang="en-US"/>
        </a:p>
      </dgm:t>
    </dgm:pt>
    <dgm:pt modelId="{F9ABC376-2C86-45D9-9573-443D1E961759}">
      <dgm:prSet phldrT="[Text]"/>
      <dgm:spPr/>
      <dgm:t>
        <a:bodyPr/>
        <a:lstStyle/>
        <a:p>
          <a:r>
            <a:rPr lang="en-US" dirty="0" smtClean="0"/>
            <a:t>Medical and Menstrual History</a:t>
          </a:r>
          <a:endParaRPr lang="en-US" dirty="0"/>
        </a:p>
      </dgm:t>
    </dgm:pt>
    <dgm:pt modelId="{D1E204EC-04D5-4FCE-81EC-8C6874FC89E7}" type="parTrans" cxnId="{306DB0B5-5D10-441F-9D02-931881AD43A7}">
      <dgm:prSet/>
      <dgm:spPr/>
      <dgm:t>
        <a:bodyPr/>
        <a:lstStyle/>
        <a:p>
          <a:endParaRPr lang="en-US"/>
        </a:p>
      </dgm:t>
    </dgm:pt>
    <dgm:pt modelId="{13FB5F70-7EEA-45D3-80A2-79AEF2DBA289}" type="sibTrans" cxnId="{306DB0B5-5D10-441F-9D02-931881AD43A7}">
      <dgm:prSet/>
      <dgm:spPr/>
      <dgm:t>
        <a:bodyPr/>
        <a:lstStyle/>
        <a:p>
          <a:endParaRPr lang="en-US"/>
        </a:p>
      </dgm:t>
    </dgm:pt>
    <dgm:pt modelId="{7BB16119-2A2C-4A30-B87F-7758656EC2DF}">
      <dgm:prSet phldrT="[Text]"/>
      <dgm:spPr/>
      <dgm:t>
        <a:bodyPr/>
        <a:lstStyle/>
        <a:p>
          <a:r>
            <a:rPr lang="en-US" dirty="0" err="1" smtClean="0"/>
            <a:t>ConMeds</a:t>
          </a:r>
          <a:endParaRPr lang="en-US" dirty="0"/>
        </a:p>
      </dgm:t>
    </dgm:pt>
    <dgm:pt modelId="{4992A413-5896-4518-B5AD-92B11213AFF5}" type="parTrans" cxnId="{37EC91FA-1661-41B5-AC25-7FDE72FCBDA1}">
      <dgm:prSet/>
      <dgm:spPr/>
      <dgm:t>
        <a:bodyPr/>
        <a:lstStyle/>
        <a:p>
          <a:endParaRPr lang="en-US"/>
        </a:p>
      </dgm:t>
    </dgm:pt>
    <dgm:pt modelId="{924BFC5C-F7B0-418D-B277-FC8371D4A43D}" type="sibTrans" cxnId="{37EC91FA-1661-41B5-AC25-7FDE72FCBDA1}">
      <dgm:prSet/>
      <dgm:spPr/>
      <dgm:t>
        <a:bodyPr/>
        <a:lstStyle/>
        <a:p>
          <a:endParaRPr lang="en-US"/>
        </a:p>
      </dgm:t>
    </dgm:pt>
    <dgm:pt modelId="{E18655C0-9B4D-476E-B2AD-0AF04475AE53}">
      <dgm:prSet/>
      <dgm:spPr/>
      <dgm:t>
        <a:bodyPr/>
        <a:lstStyle/>
        <a:p>
          <a:r>
            <a:rPr lang="en-US" dirty="0" smtClean="0"/>
            <a:t>Physical and Pelvic examination</a:t>
          </a:r>
          <a:endParaRPr lang="en-US" dirty="0"/>
        </a:p>
      </dgm:t>
    </dgm:pt>
    <dgm:pt modelId="{2EE1ACE6-7018-41FD-8E7C-51D7C98F0204}" type="parTrans" cxnId="{21770831-5BD4-4DD3-87D2-1767694D8CB1}">
      <dgm:prSet/>
      <dgm:spPr/>
      <dgm:t>
        <a:bodyPr/>
        <a:lstStyle/>
        <a:p>
          <a:endParaRPr lang="en-US"/>
        </a:p>
      </dgm:t>
    </dgm:pt>
    <dgm:pt modelId="{FB100BD1-B839-4284-B82A-7F9ED2221846}" type="sibTrans" cxnId="{21770831-5BD4-4DD3-87D2-1767694D8CB1}">
      <dgm:prSet/>
      <dgm:spPr/>
      <dgm:t>
        <a:bodyPr/>
        <a:lstStyle/>
        <a:p>
          <a:endParaRPr lang="en-US"/>
        </a:p>
      </dgm:t>
    </dgm:pt>
    <dgm:pt modelId="{1B6E74F6-FD4B-4059-BF6D-39F889B71130}">
      <dgm:prSet/>
      <dgm:spPr/>
      <dgm:t>
        <a:bodyPr/>
        <a:lstStyle/>
        <a:p>
          <a:r>
            <a:rPr lang="en-US" dirty="0" smtClean="0"/>
            <a:t>Provide test results</a:t>
          </a:r>
          <a:endParaRPr lang="en-US" dirty="0"/>
        </a:p>
      </dgm:t>
    </dgm:pt>
    <dgm:pt modelId="{01E94C52-AB44-43D6-9FFE-0819EC5DF725}" type="parTrans" cxnId="{545338CC-0BDA-429F-A4B9-962C3BF086C9}">
      <dgm:prSet/>
      <dgm:spPr/>
      <dgm:t>
        <a:bodyPr/>
        <a:lstStyle/>
        <a:p>
          <a:endParaRPr lang="en-US"/>
        </a:p>
      </dgm:t>
    </dgm:pt>
    <dgm:pt modelId="{7E9CA794-2B17-4152-B926-2C6B8471D955}" type="sibTrans" cxnId="{545338CC-0BDA-429F-A4B9-962C3BF086C9}">
      <dgm:prSet/>
      <dgm:spPr/>
      <dgm:t>
        <a:bodyPr/>
        <a:lstStyle/>
        <a:p>
          <a:endParaRPr lang="en-US"/>
        </a:p>
      </dgm:t>
    </dgm:pt>
    <dgm:pt modelId="{56DA3F0D-A6A4-4FDE-B085-51E544DE9F24}">
      <dgm:prSet custT="1"/>
      <dgm:spPr/>
      <dgm:t>
        <a:bodyPr/>
        <a:lstStyle/>
        <a:p>
          <a:r>
            <a:rPr lang="en-US" sz="2400" b="1" dirty="0" smtClean="0">
              <a:solidFill>
                <a:schemeClr val="bg1"/>
              </a:solidFill>
            </a:rPr>
            <a:t>Lab</a:t>
          </a:r>
          <a:endParaRPr lang="en-US" sz="2400" b="1" dirty="0">
            <a:solidFill>
              <a:schemeClr val="bg1"/>
            </a:solidFill>
          </a:endParaRPr>
        </a:p>
      </dgm:t>
    </dgm:pt>
    <dgm:pt modelId="{F3C5BC79-FCA9-483B-B4EE-A3EA3B0D3D56}" type="parTrans" cxnId="{993476BD-E629-4689-92F7-4EF0136A5162}">
      <dgm:prSet/>
      <dgm:spPr/>
      <dgm:t>
        <a:bodyPr/>
        <a:lstStyle/>
        <a:p>
          <a:endParaRPr lang="en-US"/>
        </a:p>
      </dgm:t>
    </dgm:pt>
    <dgm:pt modelId="{3036371E-F4F2-4D0A-96DC-EBEADB6AD038}" type="sibTrans" cxnId="{993476BD-E629-4689-92F7-4EF0136A5162}">
      <dgm:prSet/>
      <dgm:spPr/>
      <dgm:t>
        <a:bodyPr/>
        <a:lstStyle/>
        <a:p>
          <a:endParaRPr lang="en-US"/>
        </a:p>
      </dgm:t>
    </dgm:pt>
    <dgm:pt modelId="{1705E06B-1183-4741-9085-52AE590975D4}">
      <dgm:prSet/>
      <dgm:spPr/>
      <dgm:t>
        <a:bodyPr/>
        <a:lstStyle/>
        <a:p>
          <a:r>
            <a:rPr lang="en-US" dirty="0" smtClean="0"/>
            <a:t>PK Blood</a:t>
          </a:r>
          <a:endParaRPr lang="en-US" dirty="0"/>
        </a:p>
      </dgm:t>
    </dgm:pt>
    <dgm:pt modelId="{0349168F-E474-479C-9CDA-E17423A1033B}" type="parTrans" cxnId="{A8A29163-15B5-4E5F-95B5-D0D633D72E80}">
      <dgm:prSet/>
      <dgm:spPr/>
      <dgm:t>
        <a:bodyPr/>
        <a:lstStyle/>
        <a:p>
          <a:endParaRPr lang="en-US"/>
        </a:p>
      </dgm:t>
    </dgm:pt>
    <dgm:pt modelId="{4199F20D-F887-402E-BAA5-191079EBFB0A}" type="sibTrans" cxnId="{A8A29163-15B5-4E5F-95B5-D0D633D72E80}">
      <dgm:prSet/>
      <dgm:spPr/>
      <dgm:t>
        <a:bodyPr/>
        <a:lstStyle/>
        <a:p>
          <a:endParaRPr lang="en-US"/>
        </a:p>
      </dgm:t>
    </dgm:pt>
    <dgm:pt modelId="{CA16557B-DD06-47F5-A78B-8A0E79F8704B}">
      <dgm:prSet/>
      <dgm:spPr/>
      <dgm:t>
        <a:bodyPr/>
        <a:lstStyle/>
        <a:p>
          <a:r>
            <a:rPr lang="en-US" dirty="0" smtClean="0"/>
            <a:t>PK Vaginal Fluid</a:t>
          </a:r>
          <a:endParaRPr lang="en-US" dirty="0"/>
        </a:p>
      </dgm:t>
    </dgm:pt>
    <dgm:pt modelId="{881BC76C-A838-4DCE-90CD-34C5C2250D15}" type="parTrans" cxnId="{E8A94813-BC27-44CF-B484-A243A13D6A28}">
      <dgm:prSet/>
      <dgm:spPr/>
      <dgm:t>
        <a:bodyPr/>
        <a:lstStyle/>
        <a:p>
          <a:endParaRPr lang="en-US"/>
        </a:p>
      </dgm:t>
    </dgm:pt>
    <dgm:pt modelId="{43901429-B3BE-4C00-887A-C4BF2FB244ED}" type="sibTrans" cxnId="{E8A94813-BC27-44CF-B484-A243A13D6A28}">
      <dgm:prSet/>
      <dgm:spPr/>
      <dgm:t>
        <a:bodyPr/>
        <a:lstStyle/>
        <a:p>
          <a:endParaRPr lang="en-US"/>
        </a:p>
      </dgm:t>
    </dgm:pt>
    <dgm:pt modelId="{C4631B0A-805B-41C8-9E16-12ACCE7194CB}">
      <dgm:prSet phldrT="[Text]" custT="1"/>
      <dgm:spPr/>
      <dgm:t>
        <a:bodyPr/>
        <a:lstStyle/>
        <a:p>
          <a:r>
            <a:rPr lang="en-US" sz="2000" b="1" dirty="0" smtClean="0">
              <a:solidFill>
                <a:schemeClr val="bg1"/>
              </a:solidFill>
            </a:rPr>
            <a:t>Behavioral</a:t>
          </a:r>
          <a:endParaRPr lang="en-US" sz="2000" b="1" dirty="0">
            <a:solidFill>
              <a:schemeClr val="bg1"/>
            </a:solidFill>
          </a:endParaRPr>
        </a:p>
      </dgm:t>
    </dgm:pt>
    <dgm:pt modelId="{C5744F58-899D-4E0E-AF76-06D5C7C4186C}" type="sibTrans" cxnId="{2A69C5D1-5ED6-415A-9BFA-D78FF9225686}">
      <dgm:prSet/>
      <dgm:spPr/>
      <dgm:t>
        <a:bodyPr/>
        <a:lstStyle/>
        <a:p>
          <a:endParaRPr lang="en-US"/>
        </a:p>
      </dgm:t>
    </dgm:pt>
    <dgm:pt modelId="{659E1A24-F6A0-40FD-BAC2-9329C6B79262}" type="parTrans" cxnId="{2A69C5D1-5ED6-415A-9BFA-D78FF9225686}">
      <dgm:prSet/>
      <dgm:spPr/>
      <dgm:t>
        <a:bodyPr/>
        <a:lstStyle/>
        <a:p>
          <a:endParaRPr lang="en-US"/>
        </a:p>
      </dgm:t>
    </dgm:pt>
    <dgm:pt modelId="{DF736A60-C6B1-41E3-ACA7-02590B516F09}" type="pres">
      <dgm:prSet presAssocID="{706685A4-2B75-4E26-86E1-CBE2AD7542D0}" presName="diagram" presStyleCnt="0">
        <dgm:presLayoutVars>
          <dgm:chPref val="1"/>
          <dgm:dir/>
          <dgm:animOne val="branch"/>
          <dgm:animLvl val="lvl"/>
          <dgm:resizeHandles/>
        </dgm:presLayoutVars>
      </dgm:prSet>
      <dgm:spPr/>
      <dgm:t>
        <a:bodyPr/>
        <a:lstStyle/>
        <a:p>
          <a:endParaRPr lang="en-US"/>
        </a:p>
      </dgm:t>
    </dgm:pt>
    <dgm:pt modelId="{26F40858-5AA4-40A9-85ED-37C9A4D3D003}" type="pres">
      <dgm:prSet presAssocID="{785C7B8B-5967-47FE-A991-9188C7255BD7}" presName="root" presStyleCnt="0"/>
      <dgm:spPr/>
    </dgm:pt>
    <dgm:pt modelId="{1BE7F366-1D1B-4E19-B1D1-58874A7FB092}" type="pres">
      <dgm:prSet presAssocID="{785C7B8B-5967-47FE-A991-9188C7255BD7}" presName="rootComposite" presStyleCnt="0"/>
      <dgm:spPr/>
    </dgm:pt>
    <dgm:pt modelId="{81F50387-A8E0-4976-9C56-F9F6E43FB260}" type="pres">
      <dgm:prSet presAssocID="{785C7B8B-5967-47FE-A991-9188C7255BD7}" presName="rootText" presStyleLbl="node1" presStyleIdx="0" presStyleCnt="4" custScaleX="169817" custScaleY="117719" custLinFactX="-81715" custLinFactNeighborX="-100000" custLinFactNeighborY="9064"/>
      <dgm:spPr/>
      <dgm:t>
        <a:bodyPr/>
        <a:lstStyle/>
        <a:p>
          <a:endParaRPr lang="en-US"/>
        </a:p>
      </dgm:t>
    </dgm:pt>
    <dgm:pt modelId="{2309F31E-D21B-4C08-BE20-8BBF3F32D891}" type="pres">
      <dgm:prSet presAssocID="{785C7B8B-5967-47FE-A991-9188C7255BD7}" presName="rootConnector" presStyleLbl="node1" presStyleIdx="0" presStyleCnt="4"/>
      <dgm:spPr/>
      <dgm:t>
        <a:bodyPr/>
        <a:lstStyle/>
        <a:p>
          <a:endParaRPr lang="en-US"/>
        </a:p>
      </dgm:t>
    </dgm:pt>
    <dgm:pt modelId="{3EDB38D0-CCA8-4C65-9A45-14C98D105C8F}" type="pres">
      <dgm:prSet presAssocID="{785C7B8B-5967-47FE-A991-9188C7255BD7}" presName="childShape" presStyleCnt="0"/>
      <dgm:spPr/>
    </dgm:pt>
    <dgm:pt modelId="{1BCACB7B-8101-4641-A5CB-48136AF4634F}" type="pres">
      <dgm:prSet presAssocID="{A6A8EE30-BD14-4017-A6A9-C918D054BF4C}" presName="Name13" presStyleLbl="parChTrans1D2" presStyleIdx="0" presStyleCnt="11"/>
      <dgm:spPr/>
      <dgm:t>
        <a:bodyPr/>
        <a:lstStyle/>
        <a:p>
          <a:endParaRPr lang="en-US"/>
        </a:p>
      </dgm:t>
    </dgm:pt>
    <dgm:pt modelId="{E3FE3FBE-A004-41B7-88F3-37AC1CFAA32B}" type="pres">
      <dgm:prSet presAssocID="{2A6D3683-9EDC-401F-8631-2EC71AABFBD9}" presName="childText" presStyleLbl="bgAcc1" presStyleIdx="0" presStyleCnt="11" custScaleX="177525" custLinFactNeighborX="-25470" custLinFactNeighborY="21143">
        <dgm:presLayoutVars>
          <dgm:bulletEnabled val="1"/>
        </dgm:presLayoutVars>
      </dgm:prSet>
      <dgm:spPr/>
      <dgm:t>
        <a:bodyPr/>
        <a:lstStyle/>
        <a:p>
          <a:endParaRPr lang="en-US"/>
        </a:p>
      </dgm:t>
    </dgm:pt>
    <dgm:pt modelId="{C974665A-BD1D-4966-850E-06742A1430AA}" type="pres">
      <dgm:prSet presAssocID="{13A0622F-AED2-4506-9853-DCF5FAD4BCC6}" presName="Name13" presStyleLbl="parChTrans1D2" presStyleIdx="1" presStyleCnt="11"/>
      <dgm:spPr/>
      <dgm:t>
        <a:bodyPr/>
        <a:lstStyle/>
        <a:p>
          <a:endParaRPr lang="en-US"/>
        </a:p>
      </dgm:t>
    </dgm:pt>
    <dgm:pt modelId="{0486EA37-9626-40A4-AFF1-3DCCEB46CAF7}" type="pres">
      <dgm:prSet presAssocID="{D393C024-717E-45A9-883E-4C9423F40EA9}" presName="childText" presStyleLbl="bgAcc1" presStyleIdx="1" presStyleCnt="11" custScaleX="177525" custLinFactNeighborX="-25470" custLinFactNeighborY="13585">
        <dgm:presLayoutVars>
          <dgm:bulletEnabled val="1"/>
        </dgm:presLayoutVars>
      </dgm:prSet>
      <dgm:spPr/>
      <dgm:t>
        <a:bodyPr/>
        <a:lstStyle/>
        <a:p>
          <a:endParaRPr lang="en-US"/>
        </a:p>
      </dgm:t>
    </dgm:pt>
    <dgm:pt modelId="{8F6031D0-3E10-4A33-8EAD-EC6F9813C646}" type="pres">
      <dgm:prSet presAssocID="{D08CA83D-EA7D-44CF-B6D3-D6F9F41B8475}" presName="Name13" presStyleLbl="parChTrans1D2" presStyleIdx="2" presStyleCnt="11"/>
      <dgm:spPr/>
      <dgm:t>
        <a:bodyPr/>
        <a:lstStyle/>
        <a:p>
          <a:endParaRPr lang="en-US"/>
        </a:p>
      </dgm:t>
    </dgm:pt>
    <dgm:pt modelId="{481155FA-84AA-406D-BDE8-ABE866227ECC}" type="pres">
      <dgm:prSet presAssocID="{BE3DD58C-1583-40CB-8575-0A252E790E5D}" presName="childText" presStyleLbl="bgAcc1" presStyleIdx="2" presStyleCnt="11" custScaleX="177525" custLinFactNeighborX="-25470" custLinFactNeighborY="6935">
        <dgm:presLayoutVars>
          <dgm:bulletEnabled val="1"/>
        </dgm:presLayoutVars>
      </dgm:prSet>
      <dgm:spPr/>
      <dgm:t>
        <a:bodyPr/>
        <a:lstStyle/>
        <a:p>
          <a:endParaRPr lang="en-US"/>
        </a:p>
      </dgm:t>
    </dgm:pt>
    <dgm:pt modelId="{023B4985-DBE9-4E36-BD06-6CE14C9C8F1F}" type="pres">
      <dgm:prSet presAssocID="{B8AB9FAE-5259-4303-A2A3-75A3F92807BB}" presName="Name13" presStyleLbl="parChTrans1D2" presStyleIdx="3" presStyleCnt="11"/>
      <dgm:spPr/>
      <dgm:t>
        <a:bodyPr/>
        <a:lstStyle/>
        <a:p>
          <a:endParaRPr lang="en-US"/>
        </a:p>
      </dgm:t>
    </dgm:pt>
    <dgm:pt modelId="{5D5C240B-84BA-45D5-96D1-3D9969BE7A35}" type="pres">
      <dgm:prSet presAssocID="{196C18FD-E674-493B-934A-C33A859A8CF2}" presName="childText" presStyleLbl="bgAcc1" presStyleIdx="3" presStyleCnt="11" custScaleX="177525" custLinFactNeighborX="-25470" custLinFactNeighborY="427">
        <dgm:presLayoutVars>
          <dgm:bulletEnabled val="1"/>
        </dgm:presLayoutVars>
      </dgm:prSet>
      <dgm:spPr/>
      <dgm:t>
        <a:bodyPr/>
        <a:lstStyle/>
        <a:p>
          <a:endParaRPr lang="en-US"/>
        </a:p>
      </dgm:t>
    </dgm:pt>
    <dgm:pt modelId="{926AD833-C162-4F66-BAFA-0DC7DFBE51F6}" type="pres">
      <dgm:prSet presAssocID="{C4631B0A-805B-41C8-9E16-12ACCE7194CB}" presName="root" presStyleCnt="0"/>
      <dgm:spPr/>
    </dgm:pt>
    <dgm:pt modelId="{D0B0FAAA-70BD-49BC-A48D-EDCD7760A346}" type="pres">
      <dgm:prSet presAssocID="{C4631B0A-805B-41C8-9E16-12ACCE7194CB}" presName="rootComposite" presStyleCnt="0"/>
      <dgm:spPr/>
    </dgm:pt>
    <dgm:pt modelId="{55E99E6D-5E9A-4A70-9383-9E439B182500}" type="pres">
      <dgm:prSet presAssocID="{C4631B0A-805B-41C8-9E16-12ACCE7194CB}" presName="rootText" presStyleLbl="node1" presStyleIdx="1" presStyleCnt="4" custScaleX="111774" custLinFactNeighborX="-26888" custLinFactNeighborY="9064"/>
      <dgm:spPr/>
      <dgm:t>
        <a:bodyPr/>
        <a:lstStyle/>
        <a:p>
          <a:endParaRPr lang="en-US"/>
        </a:p>
      </dgm:t>
    </dgm:pt>
    <dgm:pt modelId="{DC170BB7-FB1E-419A-AF6A-0F1F9E3A2D5B}" type="pres">
      <dgm:prSet presAssocID="{C4631B0A-805B-41C8-9E16-12ACCE7194CB}" presName="rootConnector" presStyleLbl="node1" presStyleIdx="1" presStyleCnt="4"/>
      <dgm:spPr/>
      <dgm:t>
        <a:bodyPr/>
        <a:lstStyle/>
        <a:p>
          <a:endParaRPr lang="en-US"/>
        </a:p>
      </dgm:t>
    </dgm:pt>
    <dgm:pt modelId="{4BC6E617-DA12-48FE-B3A8-7E1FB9961945}" type="pres">
      <dgm:prSet presAssocID="{C4631B0A-805B-41C8-9E16-12ACCE7194CB}" presName="childShape" presStyleCnt="0"/>
      <dgm:spPr/>
    </dgm:pt>
    <dgm:pt modelId="{0BE8E81E-F0AC-4F35-968A-E954C6A07258}" type="pres">
      <dgm:prSet presAssocID="{8DFB9F65-F310-47C1-BABB-A9C2D4D81CF7}" presName="Name13" presStyleLbl="parChTrans1D2" presStyleIdx="4" presStyleCnt="11"/>
      <dgm:spPr/>
      <dgm:t>
        <a:bodyPr/>
        <a:lstStyle/>
        <a:p>
          <a:endParaRPr lang="en-US"/>
        </a:p>
      </dgm:t>
    </dgm:pt>
    <dgm:pt modelId="{A2126493-9D67-406B-8934-B73167006AB7}" type="pres">
      <dgm:prSet presAssocID="{A78C70EB-71D3-40C0-91DA-339D585F174E}" presName="childText" presStyleLbl="bgAcc1" presStyleIdx="4" presStyleCnt="11" custScaleX="151168" custScaleY="211436" custLinFactNeighborX="-44517" custLinFactNeighborY="9064">
        <dgm:presLayoutVars>
          <dgm:bulletEnabled val="1"/>
        </dgm:presLayoutVars>
      </dgm:prSet>
      <dgm:spPr/>
      <dgm:t>
        <a:bodyPr/>
        <a:lstStyle/>
        <a:p>
          <a:endParaRPr lang="en-US"/>
        </a:p>
      </dgm:t>
    </dgm:pt>
    <dgm:pt modelId="{6338F0F6-FDF9-4B68-9882-C24B629DDA3E}" type="pres">
      <dgm:prSet presAssocID="{37DD0692-E5A0-4B9F-9942-3E9047941D7F}" presName="root" presStyleCnt="0"/>
      <dgm:spPr/>
    </dgm:pt>
    <dgm:pt modelId="{C090FA6C-33EC-452A-93A5-B671D0B14266}" type="pres">
      <dgm:prSet presAssocID="{37DD0692-E5A0-4B9F-9942-3E9047941D7F}" presName="rootComposite" presStyleCnt="0"/>
      <dgm:spPr/>
    </dgm:pt>
    <dgm:pt modelId="{E26DE1F9-B687-43C5-BC9D-38A24AF69095}" type="pres">
      <dgm:prSet presAssocID="{37DD0692-E5A0-4B9F-9942-3E9047941D7F}" presName="rootText" presStyleLbl="node1" presStyleIdx="2" presStyleCnt="4" custScaleX="111311" custLinFactNeighborX="-23769" custLinFactNeighborY="8924"/>
      <dgm:spPr/>
      <dgm:t>
        <a:bodyPr/>
        <a:lstStyle/>
        <a:p>
          <a:endParaRPr lang="en-US"/>
        </a:p>
      </dgm:t>
    </dgm:pt>
    <dgm:pt modelId="{2E64197E-8504-4D5B-AE0A-F980BEB564C8}" type="pres">
      <dgm:prSet presAssocID="{37DD0692-E5A0-4B9F-9942-3E9047941D7F}" presName="rootConnector" presStyleLbl="node1" presStyleIdx="2" presStyleCnt="4"/>
      <dgm:spPr/>
      <dgm:t>
        <a:bodyPr/>
        <a:lstStyle/>
        <a:p>
          <a:endParaRPr lang="en-US"/>
        </a:p>
      </dgm:t>
    </dgm:pt>
    <dgm:pt modelId="{2B4FDCF8-6D2F-4A3C-B304-581B6B34EE5A}" type="pres">
      <dgm:prSet presAssocID="{37DD0692-E5A0-4B9F-9942-3E9047941D7F}" presName="childShape" presStyleCnt="0"/>
      <dgm:spPr/>
    </dgm:pt>
    <dgm:pt modelId="{AF9D3A34-E43F-428B-986F-05D47758B765}" type="pres">
      <dgm:prSet presAssocID="{D1E204EC-04D5-4FCE-81EC-8C6874FC89E7}" presName="Name13" presStyleLbl="parChTrans1D2" presStyleIdx="5" presStyleCnt="11"/>
      <dgm:spPr/>
      <dgm:t>
        <a:bodyPr/>
        <a:lstStyle/>
        <a:p>
          <a:endParaRPr lang="en-US"/>
        </a:p>
      </dgm:t>
    </dgm:pt>
    <dgm:pt modelId="{7D162CA2-8B8D-4FB1-9D44-FD7CBDA742AF}" type="pres">
      <dgm:prSet presAssocID="{F9ABC376-2C86-45D9-9573-443D1E961759}" presName="childText" presStyleLbl="bgAcc1" presStyleIdx="5" presStyleCnt="11" custScaleX="266287" custLinFactNeighborX="-34106" custLinFactNeighborY="20235">
        <dgm:presLayoutVars>
          <dgm:bulletEnabled val="1"/>
        </dgm:presLayoutVars>
      </dgm:prSet>
      <dgm:spPr/>
      <dgm:t>
        <a:bodyPr/>
        <a:lstStyle/>
        <a:p>
          <a:endParaRPr lang="en-US"/>
        </a:p>
      </dgm:t>
    </dgm:pt>
    <dgm:pt modelId="{0D7E0911-B866-4056-A321-6614E0B75EF2}" type="pres">
      <dgm:prSet presAssocID="{4992A413-5896-4518-B5AD-92B11213AFF5}" presName="Name13" presStyleLbl="parChTrans1D2" presStyleIdx="6" presStyleCnt="11"/>
      <dgm:spPr/>
      <dgm:t>
        <a:bodyPr/>
        <a:lstStyle/>
        <a:p>
          <a:endParaRPr lang="en-US"/>
        </a:p>
      </dgm:t>
    </dgm:pt>
    <dgm:pt modelId="{6A78D7DE-FBAC-4E9B-B66A-BA037C5F0778}" type="pres">
      <dgm:prSet presAssocID="{7BB16119-2A2C-4A30-B87F-7758656EC2DF}" presName="childText" presStyleLbl="bgAcc1" presStyleIdx="6" presStyleCnt="11" custScaleX="266287" custLinFactNeighborX="-34106" custLinFactNeighborY="13585">
        <dgm:presLayoutVars>
          <dgm:bulletEnabled val="1"/>
        </dgm:presLayoutVars>
      </dgm:prSet>
      <dgm:spPr/>
      <dgm:t>
        <a:bodyPr/>
        <a:lstStyle/>
        <a:p>
          <a:endParaRPr lang="en-US"/>
        </a:p>
      </dgm:t>
    </dgm:pt>
    <dgm:pt modelId="{556AE2A1-8685-4995-9D02-0697DBE55729}" type="pres">
      <dgm:prSet presAssocID="{2EE1ACE6-7018-41FD-8E7C-51D7C98F0204}" presName="Name13" presStyleLbl="parChTrans1D2" presStyleIdx="7" presStyleCnt="11"/>
      <dgm:spPr/>
      <dgm:t>
        <a:bodyPr/>
        <a:lstStyle/>
        <a:p>
          <a:endParaRPr lang="en-US"/>
        </a:p>
      </dgm:t>
    </dgm:pt>
    <dgm:pt modelId="{A6C76D65-DF49-46C3-AC25-EF62748B1DAC}" type="pres">
      <dgm:prSet presAssocID="{E18655C0-9B4D-476E-B2AD-0AF04475AE53}" presName="childText" presStyleLbl="bgAcc1" presStyleIdx="7" presStyleCnt="11" custScaleX="266287" custLinFactNeighborX="-34106" custLinFactNeighborY="6935">
        <dgm:presLayoutVars>
          <dgm:bulletEnabled val="1"/>
        </dgm:presLayoutVars>
      </dgm:prSet>
      <dgm:spPr/>
      <dgm:t>
        <a:bodyPr/>
        <a:lstStyle/>
        <a:p>
          <a:endParaRPr lang="en-US"/>
        </a:p>
      </dgm:t>
    </dgm:pt>
    <dgm:pt modelId="{1BE39F0F-E3AF-41C0-8042-A0229D634412}" type="pres">
      <dgm:prSet presAssocID="{01E94C52-AB44-43D6-9FFE-0819EC5DF725}" presName="Name13" presStyleLbl="parChTrans1D2" presStyleIdx="8" presStyleCnt="11"/>
      <dgm:spPr/>
      <dgm:t>
        <a:bodyPr/>
        <a:lstStyle/>
        <a:p>
          <a:endParaRPr lang="en-US"/>
        </a:p>
      </dgm:t>
    </dgm:pt>
    <dgm:pt modelId="{06A6D70F-B15E-4DA4-929F-E53A5E29A4F9}" type="pres">
      <dgm:prSet presAssocID="{1B6E74F6-FD4B-4059-BF6D-39F889B71130}" presName="childText" presStyleLbl="bgAcc1" presStyleIdx="8" presStyleCnt="11" custScaleX="266287" custLinFactNeighborX="-34106" custLinFactNeighborY="5693">
        <dgm:presLayoutVars>
          <dgm:bulletEnabled val="1"/>
        </dgm:presLayoutVars>
      </dgm:prSet>
      <dgm:spPr/>
      <dgm:t>
        <a:bodyPr/>
        <a:lstStyle/>
        <a:p>
          <a:endParaRPr lang="en-US"/>
        </a:p>
      </dgm:t>
    </dgm:pt>
    <dgm:pt modelId="{CFF67275-FE89-492E-BB5D-24906A34ADCE}" type="pres">
      <dgm:prSet presAssocID="{56DA3F0D-A6A4-4FDE-B085-51E544DE9F24}" presName="root" presStyleCnt="0"/>
      <dgm:spPr/>
    </dgm:pt>
    <dgm:pt modelId="{593496F9-BA51-4AD0-ADBE-5BB04C6BD4FE}" type="pres">
      <dgm:prSet presAssocID="{56DA3F0D-A6A4-4FDE-B085-51E544DE9F24}" presName="rootComposite" presStyleCnt="0"/>
      <dgm:spPr/>
    </dgm:pt>
    <dgm:pt modelId="{9401C49F-FF4F-406F-8C43-5AF40798C055}" type="pres">
      <dgm:prSet presAssocID="{56DA3F0D-A6A4-4FDE-B085-51E544DE9F24}" presName="rootText" presStyleLbl="node1" presStyleIdx="3" presStyleCnt="4" custLinFactNeighborX="-20362" custLinFactNeighborY="8924"/>
      <dgm:spPr/>
      <dgm:t>
        <a:bodyPr/>
        <a:lstStyle/>
        <a:p>
          <a:endParaRPr lang="en-US"/>
        </a:p>
      </dgm:t>
    </dgm:pt>
    <dgm:pt modelId="{2D130C40-A46E-4C3A-BB4A-6BBBCB6EFD7C}" type="pres">
      <dgm:prSet presAssocID="{56DA3F0D-A6A4-4FDE-B085-51E544DE9F24}" presName="rootConnector" presStyleLbl="node1" presStyleIdx="3" presStyleCnt="4"/>
      <dgm:spPr/>
      <dgm:t>
        <a:bodyPr/>
        <a:lstStyle/>
        <a:p>
          <a:endParaRPr lang="en-US"/>
        </a:p>
      </dgm:t>
    </dgm:pt>
    <dgm:pt modelId="{0B9A1FF2-D414-4D80-8544-90E90D308F51}" type="pres">
      <dgm:prSet presAssocID="{56DA3F0D-A6A4-4FDE-B085-51E544DE9F24}" presName="childShape" presStyleCnt="0"/>
      <dgm:spPr/>
    </dgm:pt>
    <dgm:pt modelId="{E00B4D22-5B2A-480B-A32A-2BB15CD3C6CB}" type="pres">
      <dgm:prSet presAssocID="{0349168F-E474-479C-9CDA-E17423A1033B}" presName="Name13" presStyleLbl="parChTrans1D2" presStyleIdx="9" presStyleCnt="11"/>
      <dgm:spPr/>
      <dgm:t>
        <a:bodyPr/>
        <a:lstStyle/>
        <a:p>
          <a:endParaRPr lang="en-US"/>
        </a:p>
      </dgm:t>
    </dgm:pt>
    <dgm:pt modelId="{82CFA64D-0FB8-4F7D-8E86-881B9A2BEE53}" type="pres">
      <dgm:prSet presAssocID="{1705E06B-1183-4741-9085-52AE590975D4}" presName="childText" presStyleLbl="bgAcc1" presStyleIdx="9" presStyleCnt="11" custLinFactNeighborX="-21576" custLinFactNeighborY="24471">
        <dgm:presLayoutVars>
          <dgm:bulletEnabled val="1"/>
        </dgm:presLayoutVars>
      </dgm:prSet>
      <dgm:spPr/>
      <dgm:t>
        <a:bodyPr/>
        <a:lstStyle/>
        <a:p>
          <a:endParaRPr lang="en-US"/>
        </a:p>
      </dgm:t>
    </dgm:pt>
    <dgm:pt modelId="{FE3D819F-DBD9-4DF6-B19F-BFCCB771CE7A}" type="pres">
      <dgm:prSet presAssocID="{881BC76C-A838-4DCE-90CD-34C5C2250D15}" presName="Name13" presStyleLbl="parChTrans1D2" presStyleIdx="10" presStyleCnt="11"/>
      <dgm:spPr/>
      <dgm:t>
        <a:bodyPr/>
        <a:lstStyle/>
        <a:p>
          <a:endParaRPr lang="en-US"/>
        </a:p>
      </dgm:t>
    </dgm:pt>
    <dgm:pt modelId="{1A3613FA-1AE2-4F1C-B0EB-01F253E2AF02}" type="pres">
      <dgm:prSet presAssocID="{CA16557B-DD06-47F5-A78B-8A0E79F8704B}" presName="childText" presStyleLbl="bgAcc1" presStyleIdx="10" presStyleCnt="11" custLinFactNeighborX="-21576" custLinFactNeighborY="24471">
        <dgm:presLayoutVars>
          <dgm:bulletEnabled val="1"/>
        </dgm:presLayoutVars>
      </dgm:prSet>
      <dgm:spPr/>
      <dgm:t>
        <a:bodyPr/>
        <a:lstStyle/>
        <a:p>
          <a:endParaRPr lang="en-US"/>
        </a:p>
      </dgm:t>
    </dgm:pt>
  </dgm:ptLst>
  <dgm:cxnLst>
    <dgm:cxn modelId="{21770831-5BD4-4DD3-87D2-1767694D8CB1}" srcId="{37DD0692-E5A0-4B9F-9942-3E9047941D7F}" destId="{E18655C0-9B4D-476E-B2AD-0AF04475AE53}" srcOrd="2" destOrd="0" parTransId="{2EE1ACE6-7018-41FD-8E7C-51D7C98F0204}" sibTransId="{FB100BD1-B839-4284-B82A-7F9ED2221846}"/>
    <dgm:cxn modelId="{ABE12987-AB40-4954-9850-EC1D8D6C3FA0}" type="presOf" srcId="{B8AB9FAE-5259-4303-A2A3-75A3F92807BB}" destId="{023B4985-DBE9-4E36-BD06-6CE14C9C8F1F}" srcOrd="0" destOrd="0" presId="urn:microsoft.com/office/officeart/2005/8/layout/hierarchy3"/>
    <dgm:cxn modelId="{22983CAD-D4C9-419E-977D-4FFE521FAF72}" type="presOf" srcId="{E18655C0-9B4D-476E-B2AD-0AF04475AE53}" destId="{A6C76D65-DF49-46C3-AC25-EF62748B1DAC}" srcOrd="0" destOrd="0" presId="urn:microsoft.com/office/officeart/2005/8/layout/hierarchy3"/>
    <dgm:cxn modelId="{88B9512B-90CF-4FD6-9D64-BF3843FA047E}" type="presOf" srcId="{881BC76C-A838-4DCE-90CD-34C5C2250D15}" destId="{FE3D819F-DBD9-4DF6-B19F-BFCCB771CE7A}" srcOrd="0" destOrd="0" presId="urn:microsoft.com/office/officeart/2005/8/layout/hierarchy3"/>
    <dgm:cxn modelId="{1AE5DDF7-E441-42EE-A1CD-F00D7104EA3F}" type="presOf" srcId="{D393C024-717E-45A9-883E-4C9423F40EA9}" destId="{0486EA37-9626-40A4-AFF1-3DCCEB46CAF7}" srcOrd="0" destOrd="0" presId="urn:microsoft.com/office/officeart/2005/8/layout/hierarchy3"/>
    <dgm:cxn modelId="{C09DB0B6-7AB3-429B-80FD-4282A996FD40}" type="presOf" srcId="{196C18FD-E674-493B-934A-C33A859A8CF2}" destId="{5D5C240B-84BA-45D5-96D1-3D9969BE7A35}" srcOrd="0" destOrd="0" presId="urn:microsoft.com/office/officeart/2005/8/layout/hierarchy3"/>
    <dgm:cxn modelId="{FD94B8CD-6978-4458-B1C5-E3EBCD85464D}" type="presOf" srcId="{13A0622F-AED2-4506-9853-DCF5FAD4BCC6}" destId="{C974665A-BD1D-4966-850E-06742A1430AA}" srcOrd="0" destOrd="0" presId="urn:microsoft.com/office/officeart/2005/8/layout/hierarchy3"/>
    <dgm:cxn modelId="{E34649EA-F8F8-45B7-90D6-EBC7EEDEF71E}" type="presOf" srcId="{8DFB9F65-F310-47C1-BABB-A9C2D4D81CF7}" destId="{0BE8E81E-F0AC-4F35-968A-E954C6A07258}" srcOrd="0" destOrd="0" presId="urn:microsoft.com/office/officeart/2005/8/layout/hierarchy3"/>
    <dgm:cxn modelId="{993476BD-E629-4689-92F7-4EF0136A5162}" srcId="{706685A4-2B75-4E26-86E1-CBE2AD7542D0}" destId="{56DA3F0D-A6A4-4FDE-B085-51E544DE9F24}" srcOrd="3" destOrd="0" parTransId="{F3C5BC79-FCA9-483B-B4EE-A3EA3B0D3D56}" sibTransId="{3036371E-F4F2-4D0A-96DC-EBEADB6AD038}"/>
    <dgm:cxn modelId="{F9DF3E7F-6C7A-472D-828D-CD3355E0A476}" type="presOf" srcId="{0349168F-E474-479C-9CDA-E17423A1033B}" destId="{E00B4D22-5B2A-480B-A32A-2BB15CD3C6CB}" srcOrd="0" destOrd="0" presId="urn:microsoft.com/office/officeart/2005/8/layout/hierarchy3"/>
    <dgm:cxn modelId="{711806C8-5461-4EA0-A4EB-78B17B9CFED1}" srcId="{706685A4-2B75-4E26-86E1-CBE2AD7542D0}" destId="{785C7B8B-5967-47FE-A991-9188C7255BD7}" srcOrd="0" destOrd="0" parTransId="{F3DB4A3B-0DC8-4E08-81AF-9E07BDA45991}" sibTransId="{3770A427-9226-44A0-8930-A0A7E6C9CBB8}"/>
    <dgm:cxn modelId="{4CBE52AB-80C1-408E-8B02-FF42DA97AF9F}" type="presOf" srcId="{785C7B8B-5967-47FE-A991-9188C7255BD7}" destId="{81F50387-A8E0-4976-9C56-F9F6E43FB260}" srcOrd="0" destOrd="0" presId="urn:microsoft.com/office/officeart/2005/8/layout/hierarchy3"/>
    <dgm:cxn modelId="{CF5A53D2-2234-429E-A4CA-7F3D6C8F6D3D}" type="presOf" srcId="{C4631B0A-805B-41C8-9E16-12ACCE7194CB}" destId="{55E99E6D-5E9A-4A70-9383-9E439B182500}" srcOrd="0" destOrd="0" presId="urn:microsoft.com/office/officeart/2005/8/layout/hierarchy3"/>
    <dgm:cxn modelId="{3AAB2565-2BA6-44F6-8409-0ACC00A7A9F0}" type="presOf" srcId="{37DD0692-E5A0-4B9F-9942-3E9047941D7F}" destId="{E26DE1F9-B687-43C5-BC9D-38A24AF69095}" srcOrd="0" destOrd="0" presId="urn:microsoft.com/office/officeart/2005/8/layout/hierarchy3"/>
    <dgm:cxn modelId="{A28942F9-DF77-4349-AB66-2691C38035FE}" srcId="{785C7B8B-5967-47FE-A991-9188C7255BD7}" destId="{BE3DD58C-1583-40CB-8575-0A252E790E5D}" srcOrd="2" destOrd="0" parTransId="{D08CA83D-EA7D-44CF-B6D3-D6F9F41B8475}" sibTransId="{FD083D98-3142-4EC4-BD25-6EAC3B3908AC}"/>
    <dgm:cxn modelId="{239EFC93-5B8A-4CE8-9EB8-2AA95F2F59D3}" type="presOf" srcId="{F9ABC376-2C86-45D9-9573-443D1E961759}" destId="{7D162CA2-8B8D-4FB1-9D44-FD7CBDA742AF}" srcOrd="0" destOrd="0" presId="urn:microsoft.com/office/officeart/2005/8/layout/hierarchy3"/>
    <dgm:cxn modelId="{306DB0B5-5D10-441F-9D02-931881AD43A7}" srcId="{37DD0692-E5A0-4B9F-9942-3E9047941D7F}" destId="{F9ABC376-2C86-45D9-9573-443D1E961759}" srcOrd="0" destOrd="0" parTransId="{D1E204EC-04D5-4FCE-81EC-8C6874FC89E7}" sibTransId="{13FB5F70-7EEA-45D3-80A2-79AEF2DBA289}"/>
    <dgm:cxn modelId="{83D70F87-8247-466A-9A9A-F18B4A3C8AA2}" srcId="{706685A4-2B75-4E26-86E1-CBE2AD7542D0}" destId="{37DD0692-E5A0-4B9F-9942-3E9047941D7F}" srcOrd="2" destOrd="0" parTransId="{2E9C9A57-658D-4500-8245-0CEF80FCDC0D}" sibTransId="{61E3100C-6271-4ADB-BAC9-1FE10A9DCE7C}"/>
    <dgm:cxn modelId="{2AD5AFDE-D4B7-4FBC-B132-4AFA2739D50C}" type="presOf" srcId="{56DA3F0D-A6A4-4FDE-B085-51E544DE9F24}" destId="{9401C49F-FF4F-406F-8C43-5AF40798C055}" srcOrd="0" destOrd="0" presId="urn:microsoft.com/office/officeart/2005/8/layout/hierarchy3"/>
    <dgm:cxn modelId="{37EC91FA-1661-41B5-AC25-7FDE72FCBDA1}" srcId="{37DD0692-E5A0-4B9F-9942-3E9047941D7F}" destId="{7BB16119-2A2C-4A30-B87F-7758656EC2DF}" srcOrd="1" destOrd="0" parTransId="{4992A413-5896-4518-B5AD-92B11213AFF5}" sibTransId="{924BFC5C-F7B0-418D-B277-FC8371D4A43D}"/>
    <dgm:cxn modelId="{2A69C5D1-5ED6-415A-9BFA-D78FF9225686}" srcId="{706685A4-2B75-4E26-86E1-CBE2AD7542D0}" destId="{C4631B0A-805B-41C8-9E16-12ACCE7194CB}" srcOrd="1" destOrd="0" parTransId="{659E1A24-F6A0-40FD-BAC2-9329C6B79262}" sibTransId="{C5744F58-899D-4E0E-AF76-06D5C7C4186C}"/>
    <dgm:cxn modelId="{E459761D-EF35-4DEE-B5E4-000682DD0F34}" type="presOf" srcId="{A78C70EB-71D3-40C0-91DA-339D585F174E}" destId="{A2126493-9D67-406B-8934-B73167006AB7}" srcOrd="0" destOrd="0" presId="urn:microsoft.com/office/officeart/2005/8/layout/hierarchy3"/>
    <dgm:cxn modelId="{60CBBCB4-1A02-4C11-A40B-18CB261C11BB}" type="presOf" srcId="{7BB16119-2A2C-4A30-B87F-7758656EC2DF}" destId="{6A78D7DE-FBAC-4E9B-B66A-BA037C5F0778}" srcOrd="0" destOrd="0" presId="urn:microsoft.com/office/officeart/2005/8/layout/hierarchy3"/>
    <dgm:cxn modelId="{19F1603A-FDF2-481D-A9E3-523ACE918406}" type="presOf" srcId="{01E94C52-AB44-43D6-9FFE-0819EC5DF725}" destId="{1BE39F0F-E3AF-41C0-8042-A0229D634412}" srcOrd="0" destOrd="0" presId="urn:microsoft.com/office/officeart/2005/8/layout/hierarchy3"/>
    <dgm:cxn modelId="{E32B07AF-38F6-4126-8D75-397586C7147D}" type="presOf" srcId="{37DD0692-E5A0-4B9F-9942-3E9047941D7F}" destId="{2E64197E-8504-4D5B-AE0A-F980BEB564C8}" srcOrd="1" destOrd="0" presId="urn:microsoft.com/office/officeart/2005/8/layout/hierarchy3"/>
    <dgm:cxn modelId="{00E1F723-0550-4C01-B308-DFEDD636CD16}" type="presOf" srcId="{4992A413-5896-4518-B5AD-92B11213AFF5}" destId="{0D7E0911-B866-4056-A321-6614E0B75EF2}" srcOrd="0" destOrd="0" presId="urn:microsoft.com/office/officeart/2005/8/layout/hierarchy3"/>
    <dgm:cxn modelId="{3331D298-3C43-47CC-82C0-B904556C5032}" type="presOf" srcId="{A6A8EE30-BD14-4017-A6A9-C918D054BF4C}" destId="{1BCACB7B-8101-4641-A5CB-48136AF4634F}" srcOrd="0" destOrd="0" presId="urn:microsoft.com/office/officeart/2005/8/layout/hierarchy3"/>
    <dgm:cxn modelId="{1DD6B9E0-44D4-478E-A69D-B3C509C1352E}" type="presOf" srcId="{1B6E74F6-FD4B-4059-BF6D-39F889B71130}" destId="{06A6D70F-B15E-4DA4-929F-E53A5E29A4F9}" srcOrd="0" destOrd="0" presId="urn:microsoft.com/office/officeart/2005/8/layout/hierarchy3"/>
    <dgm:cxn modelId="{88C209CB-28B6-4A22-A497-497769708207}" type="presOf" srcId="{56DA3F0D-A6A4-4FDE-B085-51E544DE9F24}" destId="{2D130C40-A46E-4C3A-BB4A-6BBBCB6EFD7C}" srcOrd="1" destOrd="0" presId="urn:microsoft.com/office/officeart/2005/8/layout/hierarchy3"/>
    <dgm:cxn modelId="{91757296-A57A-4AD5-9AF4-FE4EAC161C0E}" srcId="{C4631B0A-805B-41C8-9E16-12ACCE7194CB}" destId="{A78C70EB-71D3-40C0-91DA-339D585F174E}" srcOrd="0" destOrd="0" parTransId="{8DFB9F65-F310-47C1-BABB-A9C2D4D81CF7}" sibTransId="{2E295C49-56F5-408C-83D1-0F0F56B2E038}"/>
    <dgm:cxn modelId="{2DF03CD2-5EC3-498D-8CE3-60A3BC4EF504}" type="presOf" srcId="{D1E204EC-04D5-4FCE-81EC-8C6874FC89E7}" destId="{AF9D3A34-E43F-428B-986F-05D47758B765}" srcOrd="0" destOrd="0" presId="urn:microsoft.com/office/officeart/2005/8/layout/hierarchy3"/>
    <dgm:cxn modelId="{4BFE11B6-AAF3-4D56-889F-0AED49A5925F}" type="presOf" srcId="{785C7B8B-5967-47FE-A991-9188C7255BD7}" destId="{2309F31E-D21B-4C08-BE20-8BBF3F32D891}" srcOrd="1" destOrd="0" presId="urn:microsoft.com/office/officeart/2005/8/layout/hierarchy3"/>
    <dgm:cxn modelId="{FB258FF9-C8D3-4633-A2F8-2E4E46247F91}" srcId="{785C7B8B-5967-47FE-A991-9188C7255BD7}" destId="{2A6D3683-9EDC-401F-8631-2EC71AABFBD9}" srcOrd="0" destOrd="0" parTransId="{A6A8EE30-BD14-4017-A6A9-C918D054BF4C}" sibTransId="{89BEB8CF-70FE-4E7A-ABAE-9D2DDCCCC6C5}"/>
    <dgm:cxn modelId="{A8A29163-15B5-4E5F-95B5-D0D633D72E80}" srcId="{56DA3F0D-A6A4-4FDE-B085-51E544DE9F24}" destId="{1705E06B-1183-4741-9085-52AE590975D4}" srcOrd="0" destOrd="0" parTransId="{0349168F-E474-479C-9CDA-E17423A1033B}" sibTransId="{4199F20D-F887-402E-BAA5-191079EBFB0A}"/>
    <dgm:cxn modelId="{9EAFAFD5-16B4-4A02-BC67-0B397BCE3AB4}" type="presOf" srcId="{1705E06B-1183-4741-9085-52AE590975D4}" destId="{82CFA64D-0FB8-4F7D-8E86-881B9A2BEE53}" srcOrd="0" destOrd="0" presId="urn:microsoft.com/office/officeart/2005/8/layout/hierarchy3"/>
    <dgm:cxn modelId="{EEA1D782-E131-4BCB-B6B4-7B37B49FE6D3}" type="presOf" srcId="{C4631B0A-805B-41C8-9E16-12ACCE7194CB}" destId="{DC170BB7-FB1E-419A-AF6A-0F1F9E3A2D5B}" srcOrd="1" destOrd="0" presId="urn:microsoft.com/office/officeart/2005/8/layout/hierarchy3"/>
    <dgm:cxn modelId="{8AF584E5-8B11-4145-BBA8-10FED3A5EAF0}" type="presOf" srcId="{2A6D3683-9EDC-401F-8631-2EC71AABFBD9}" destId="{E3FE3FBE-A004-41B7-88F3-37AC1CFAA32B}" srcOrd="0" destOrd="0" presId="urn:microsoft.com/office/officeart/2005/8/layout/hierarchy3"/>
    <dgm:cxn modelId="{545338CC-0BDA-429F-A4B9-962C3BF086C9}" srcId="{37DD0692-E5A0-4B9F-9942-3E9047941D7F}" destId="{1B6E74F6-FD4B-4059-BF6D-39F889B71130}" srcOrd="3" destOrd="0" parTransId="{01E94C52-AB44-43D6-9FFE-0819EC5DF725}" sibTransId="{7E9CA794-2B17-4152-B926-2C6B8471D955}"/>
    <dgm:cxn modelId="{54E2C3CA-F3FD-43F9-BDE1-F0FD04A3B4A4}" type="presOf" srcId="{2EE1ACE6-7018-41FD-8E7C-51D7C98F0204}" destId="{556AE2A1-8685-4995-9D02-0697DBE55729}" srcOrd="0" destOrd="0" presId="urn:microsoft.com/office/officeart/2005/8/layout/hierarchy3"/>
    <dgm:cxn modelId="{46707407-4201-4525-B09D-CB3A5E7D6F97}" type="presOf" srcId="{BE3DD58C-1583-40CB-8575-0A252E790E5D}" destId="{481155FA-84AA-406D-BDE8-ABE866227ECC}" srcOrd="0" destOrd="0" presId="urn:microsoft.com/office/officeart/2005/8/layout/hierarchy3"/>
    <dgm:cxn modelId="{C8B3C94E-65F3-4117-A5EF-C1F50FA791A9}" srcId="{785C7B8B-5967-47FE-A991-9188C7255BD7}" destId="{D393C024-717E-45A9-883E-4C9423F40EA9}" srcOrd="1" destOrd="0" parTransId="{13A0622F-AED2-4506-9853-DCF5FAD4BCC6}" sibTransId="{80607449-802B-4DD8-BBF4-FD5BB92FDB88}"/>
    <dgm:cxn modelId="{F56E57A3-444D-4815-8E1B-5DA2F52743D1}" type="presOf" srcId="{CA16557B-DD06-47F5-A78B-8A0E79F8704B}" destId="{1A3613FA-1AE2-4F1C-B0EB-01F253E2AF02}" srcOrd="0" destOrd="0" presId="urn:microsoft.com/office/officeart/2005/8/layout/hierarchy3"/>
    <dgm:cxn modelId="{3162D24D-E13C-4048-B866-7A40C6CF8C75}" type="presOf" srcId="{D08CA83D-EA7D-44CF-B6D3-D6F9F41B8475}" destId="{8F6031D0-3E10-4A33-8EAD-EC6F9813C646}" srcOrd="0" destOrd="0" presId="urn:microsoft.com/office/officeart/2005/8/layout/hierarchy3"/>
    <dgm:cxn modelId="{32032816-F660-43E8-B583-F5A5B043D332}" srcId="{785C7B8B-5967-47FE-A991-9188C7255BD7}" destId="{196C18FD-E674-493B-934A-C33A859A8CF2}" srcOrd="3" destOrd="0" parTransId="{B8AB9FAE-5259-4303-A2A3-75A3F92807BB}" sibTransId="{6B979BB9-C064-4FCC-98A3-E192B8499085}"/>
    <dgm:cxn modelId="{A72B85EA-A94D-4053-A2A9-4131481FC6AC}" type="presOf" srcId="{706685A4-2B75-4E26-86E1-CBE2AD7542D0}" destId="{DF736A60-C6B1-41E3-ACA7-02590B516F09}" srcOrd="0" destOrd="0" presId="urn:microsoft.com/office/officeart/2005/8/layout/hierarchy3"/>
    <dgm:cxn modelId="{E8A94813-BC27-44CF-B484-A243A13D6A28}" srcId="{56DA3F0D-A6A4-4FDE-B085-51E544DE9F24}" destId="{CA16557B-DD06-47F5-A78B-8A0E79F8704B}" srcOrd="1" destOrd="0" parTransId="{881BC76C-A838-4DCE-90CD-34C5C2250D15}" sibTransId="{43901429-B3BE-4C00-887A-C4BF2FB244ED}"/>
    <dgm:cxn modelId="{4C34C624-09EA-4025-950B-C2A67EFB3954}" type="presParOf" srcId="{DF736A60-C6B1-41E3-ACA7-02590B516F09}" destId="{26F40858-5AA4-40A9-85ED-37C9A4D3D003}" srcOrd="0" destOrd="0" presId="urn:microsoft.com/office/officeart/2005/8/layout/hierarchy3"/>
    <dgm:cxn modelId="{D0A7C268-67CE-4C53-A7AB-F38178F467C5}" type="presParOf" srcId="{26F40858-5AA4-40A9-85ED-37C9A4D3D003}" destId="{1BE7F366-1D1B-4E19-B1D1-58874A7FB092}" srcOrd="0" destOrd="0" presId="urn:microsoft.com/office/officeart/2005/8/layout/hierarchy3"/>
    <dgm:cxn modelId="{3010CDE3-8065-478F-8333-48A45DB71B14}" type="presParOf" srcId="{1BE7F366-1D1B-4E19-B1D1-58874A7FB092}" destId="{81F50387-A8E0-4976-9C56-F9F6E43FB260}" srcOrd="0" destOrd="0" presId="urn:microsoft.com/office/officeart/2005/8/layout/hierarchy3"/>
    <dgm:cxn modelId="{FF4A90ED-C420-4BA0-982B-D0EABFD1C654}" type="presParOf" srcId="{1BE7F366-1D1B-4E19-B1D1-58874A7FB092}" destId="{2309F31E-D21B-4C08-BE20-8BBF3F32D891}" srcOrd="1" destOrd="0" presId="urn:microsoft.com/office/officeart/2005/8/layout/hierarchy3"/>
    <dgm:cxn modelId="{8D8FB203-C659-43FF-AA04-F5F98EEA74FC}" type="presParOf" srcId="{26F40858-5AA4-40A9-85ED-37C9A4D3D003}" destId="{3EDB38D0-CCA8-4C65-9A45-14C98D105C8F}" srcOrd="1" destOrd="0" presId="urn:microsoft.com/office/officeart/2005/8/layout/hierarchy3"/>
    <dgm:cxn modelId="{992CB4B9-2871-4AE8-A99F-F32B61F0F740}" type="presParOf" srcId="{3EDB38D0-CCA8-4C65-9A45-14C98D105C8F}" destId="{1BCACB7B-8101-4641-A5CB-48136AF4634F}" srcOrd="0" destOrd="0" presId="urn:microsoft.com/office/officeart/2005/8/layout/hierarchy3"/>
    <dgm:cxn modelId="{37EAD251-7580-4AE6-AAAF-4D6892C4FB9C}" type="presParOf" srcId="{3EDB38D0-CCA8-4C65-9A45-14C98D105C8F}" destId="{E3FE3FBE-A004-41B7-88F3-37AC1CFAA32B}" srcOrd="1" destOrd="0" presId="urn:microsoft.com/office/officeart/2005/8/layout/hierarchy3"/>
    <dgm:cxn modelId="{B3D1BF68-FAD1-4128-AF7A-22F2E7BBB8BD}" type="presParOf" srcId="{3EDB38D0-CCA8-4C65-9A45-14C98D105C8F}" destId="{C974665A-BD1D-4966-850E-06742A1430AA}" srcOrd="2" destOrd="0" presId="urn:microsoft.com/office/officeart/2005/8/layout/hierarchy3"/>
    <dgm:cxn modelId="{643052DE-40EB-4E71-8192-F826B6646B5E}" type="presParOf" srcId="{3EDB38D0-CCA8-4C65-9A45-14C98D105C8F}" destId="{0486EA37-9626-40A4-AFF1-3DCCEB46CAF7}" srcOrd="3" destOrd="0" presId="urn:microsoft.com/office/officeart/2005/8/layout/hierarchy3"/>
    <dgm:cxn modelId="{42284068-93F3-49F9-A2B8-4A2311432F07}" type="presParOf" srcId="{3EDB38D0-CCA8-4C65-9A45-14C98D105C8F}" destId="{8F6031D0-3E10-4A33-8EAD-EC6F9813C646}" srcOrd="4" destOrd="0" presId="urn:microsoft.com/office/officeart/2005/8/layout/hierarchy3"/>
    <dgm:cxn modelId="{F3FBB799-B3A1-4597-A055-A5350B608740}" type="presParOf" srcId="{3EDB38D0-CCA8-4C65-9A45-14C98D105C8F}" destId="{481155FA-84AA-406D-BDE8-ABE866227ECC}" srcOrd="5" destOrd="0" presId="urn:microsoft.com/office/officeart/2005/8/layout/hierarchy3"/>
    <dgm:cxn modelId="{C823611F-0BA5-49E3-8D4A-8835721CD8F5}" type="presParOf" srcId="{3EDB38D0-CCA8-4C65-9A45-14C98D105C8F}" destId="{023B4985-DBE9-4E36-BD06-6CE14C9C8F1F}" srcOrd="6" destOrd="0" presId="urn:microsoft.com/office/officeart/2005/8/layout/hierarchy3"/>
    <dgm:cxn modelId="{DCA91AFB-999D-4ED6-8658-FB2A82A045AF}" type="presParOf" srcId="{3EDB38D0-CCA8-4C65-9A45-14C98D105C8F}" destId="{5D5C240B-84BA-45D5-96D1-3D9969BE7A35}" srcOrd="7" destOrd="0" presId="urn:microsoft.com/office/officeart/2005/8/layout/hierarchy3"/>
    <dgm:cxn modelId="{BB693B8A-1CFC-43A4-9CD4-A59395425423}" type="presParOf" srcId="{DF736A60-C6B1-41E3-ACA7-02590B516F09}" destId="{926AD833-C162-4F66-BAFA-0DC7DFBE51F6}" srcOrd="1" destOrd="0" presId="urn:microsoft.com/office/officeart/2005/8/layout/hierarchy3"/>
    <dgm:cxn modelId="{558977C4-2896-4FA5-AE34-17A38D33C282}" type="presParOf" srcId="{926AD833-C162-4F66-BAFA-0DC7DFBE51F6}" destId="{D0B0FAAA-70BD-49BC-A48D-EDCD7760A346}" srcOrd="0" destOrd="0" presId="urn:microsoft.com/office/officeart/2005/8/layout/hierarchy3"/>
    <dgm:cxn modelId="{6D8BDEE7-C9EF-4166-A537-990FC22D4DC0}" type="presParOf" srcId="{D0B0FAAA-70BD-49BC-A48D-EDCD7760A346}" destId="{55E99E6D-5E9A-4A70-9383-9E439B182500}" srcOrd="0" destOrd="0" presId="urn:microsoft.com/office/officeart/2005/8/layout/hierarchy3"/>
    <dgm:cxn modelId="{D76D7259-8D38-440C-9C75-0839BFB585D9}" type="presParOf" srcId="{D0B0FAAA-70BD-49BC-A48D-EDCD7760A346}" destId="{DC170BB7-FB1E-419A-AF6A-0F1F9E3A2D5B}" srcOrd="1" destOrd="0" presId="urn:microsoft.com/office/officeart/2005/8/layout/hierarchy3"/>
    <dgm:cxn modelId="{EDE91CE3-A708-4DEC-A251-47186131A9EF}" type="presParOf" srcId="{926AD833-C162-4F66-BAFA-0DC7DFBE51F6}" destId="{4BC6E617-DA12-48FE-B3A8-7E1FB9961945}" srcOrd="1" destOrd="0" presId="urn:microsoft.com/office/officeart/2005/8/layout/hierarchy3"/>
    <dgm:cxn modelId="{7758FF42-0013-4DF0-A330-6A9C22DB3C8E}" type="presParOf" srcId="{4BC6E617-DA12-48FE-B3A8-7E1FB9961945}" destId="{0BE8E81E-F0AC-4F35-968A-E954C6A07258}" srcOrd="0" destOrd="0" presId="urn:microsoft.com/office/officeart/2005/8/layout/hierarchy3"/>
    <dgm:cxn modelId="{D70A8C0D-5928-4353-8FDB-7D7AC6356523}" type="presParOf" srcId="{4BC6E617-DA12-48FE-B3A8-7E1FB9961945}" destId="{A2126493-9D67-406B-8934-B73167006AB7}" srcOrd="1" destOrd="0" presId="urn:microsoft.com/office/officeart/2005/8/layout/hierarchy3"/>
    <dgm:cxn modelId="{A9D81A83-A75D-4FD0-A80A-787A2B4F99AA}" type="presParOf" srcId="{DF736A60-C6B1-41E3-ACA7-02590B516F09}" destId="{6338F0F6-FDF9-4B68-9882-C24B629DDA3E}" srcOrd="2" destOrd="0" presId="urn:microsoft.com/office/officeart/2005/8/layout/hierarchy3"/>
    <dgm:cxn modelId="{4E54B535-3C40-44A2-874B-664C980369B9}" type="presParOf" srcId="{6338F0F6-FDF9-4B68-9882-C24B629DDA3E}" destId="{C090FA6C-33EC-452A-93A5-B671D0B14266}" srcOrd="0" destOrd="0" presId="urn:microsoft.com/office/officeart/2005/8/layout/hierarchy3"/>
    <dgm:cxn modelId="{F30A242A-9BFF-4A36-818D-80306CB29B5E}" type="presParOf" srcId="{C090FA6C-33EC-452A-93A5-B671D0B14266}" destId="{E26DE1F9-B687-43C5-BC9D-38A24AF69095}" srcOrd="0" destOrd="0" presId="urn:microsoft.com/office/officeart/2005/8/layout/hierarchy3"/>
    <dgm:cxn modelId="{A88C9E1D-347C-4959-956D-4D0F3330FB96}" type="presParOf" srcId="{C090FA6C-33EC-452A-93A5-B671D0B14266}" destId="{2E64197E-8504-4D5B-AE0A-F980BEB564C8}" srcOrd="1" destOrd="0" presId="urn:microsoft.com/office/officeart/2005/8/layout/hierarchy3"/>
    <dgm:cxn modelId="{83F16DD0-641E-4E7F-AFD2-08C5A81443E5}" type="presParOf" srcId="{6338F0F6-FDF9-4B68-9882-C24B629DDA3E}" destId="{2B4FDCF8-6D2F-4A3C-B304-581B6B34EE5A}" srcOrd="1" destOrd="0" presId="urn:microsoft.com/office/officeart/2005/8/layout/hierarchy3"/>
    <dgm:cxn modelId="{EBE3D810-9282-4599-8D1D-6A8C3B6B5057}" type="presParOf" srcId="{2B4FDCF8-6D2F-4A3C-B304-581B6B34EE5A}" destId="{AF9D3A34-E43F-428B-986F-05D47758B765}" srcOrd="0" destOrd="0" presId="urn:microsoft.com/office/officeart/2005/8/layout/hierarchy3"/>
    <dgm:cxn modelId="{5CB68506-7EF4-4143-8C85-BA99087BE46D}" type="presParOf" srcId="{2B4FDCF8-6D2F-4A3C-B304-581B6B34EE5A}" destId="{7D162CA2-8B8D-4FB1-9D44-FD7CBDA742AF}" srcOrd="1" destOrd="0" presId="urn:microsoft.com/office/officeart/2005/8/layout/hierarchy3"/>
    <dgm:cxn modelId="{F524DBAF-F6F0-4CA6-A164-934C51F0C702}" type="presParOf" srcId="{2B4FDCF8-6D2F-4A3C-B304-581B6B34EE5A}" destId="{0D7E0911-B866-4056-A321-6614E0B75EF2}" srcOrd="2" destOrd="0" presId="urn:microsoft.com/office/officeart/2005/8/layout/hierarchy3"/>
    <dgm:cxn modelId="{E382F776-5A67-453D-B533-DA27A9F5B668}" type="presParOf" srcId="{2B4FDCF8-6D2F-4A3C-B304-581B6B34EE5A}" destId="{6A78D7DE-FBAC-4E9B-B66A-BA037C5F0778}" srcOrd="3" destOrd="0" presId="urn:microsoft.com/office/officeart/2005/8/layout/hierarchy3"/>
    <dgm:cxn modelId="{4C0FC91B-8331-4A6D-BA86-6E361021C395}" type="presParOf" srcId="{2B4FDCF8-6D2F-4A3C-B304-581B6B34EE5A}" destId="{556AE2A1-8685-4995-9D02-0697DBE55729}" srcOrd="4" destOrd="0" presId="urn:microsoft.com/office/officeart/2005/8/layout/hierarchy3"/>
    <dgm:cxn modelId="{A53C19BF-EA96-4C40-AAF5-B213449DE054}" type="presParOf" srcId="{2B4FDCF8-6D2F-4A3C-B304-581B6B34EE5A}" destId="{A6C76D65-DF49-46C3-AC25-EF62748B1DAC}" srcOrd="5" destOrd="0" presId="urn:microsoft.com/office/officeart/2005/8/layout/hierarchy3"/>
    <dgm:cxn modelId="{0FC5EAE0-E540-43B3-BA3F-DB1BEEB60CFF}" type="presParOf" srcId="{2B4FDCF8-6D2F-4A3C-B304-581B6B34EE5A}" destId="{1BE39F0F-E3AF-41C0-8042-A0229D634412}" srcOrd="6" destOrd="0" presId="urn:microsoft.com/office/officeart/2005/8/layout/hierarchy3"/>
    <dgm:cxn modelId="{C3305418-961D-4591-95AD-1ED53A8E3D39}" type="presParOf" srcId="{2B4FDCF8-6D2F-4A3C-B304-581B6B34EE5A}" destId="{06A6D70F-B15E-4DA4-929F-E53A5E29A4F9}" srcOrd="7" destOrd="0" presId="urn:microsoft.com/office/officeart/2005/8/layout/hierarchy3"/>
    <dgm:cxn modelId="{9B2EE7AE-5EDA-4EE7-B494-6FA35586D541}" type="presParOf" srcId="{DF736A60-C6B1-41E3-ACA7-02590B516F09}" destId="{CFF67275-FE89-492E-BB5D-24906A34ADCE}" srcOrd="3" destOrd="0" presId="urn:microsoft.com/office/officeart/2005/8/layout/hierarchy3"/>
    <dgm:cxn modelId="{2E87263D-4CA1-4394-964B-B20C775CE144}" type="presParOf" srcId="{CFF67275-FE89-492E-BB5D-24906A34ADCE}" destId="{593496F9-BA51-4AD0-ADBE-5BB04C6BD4FE}" srcOrd="0" destOrd="0" presId="urn:microsoft.com/office/officeart/2005/8/layout/hierarchy3"/>
    <dgm:cxn modelId="{A158B36F-0396-40CD-ADA9-26400269DBC7}" type="presParOf" srcId="{593496F9-BA51-4AD0-ADBE-5BB04C6BD4FE}" destId="{9401C49F-FF4F-406F-8C43-5AF40798C055}" srcOrd="0" destOrd="0" presId="urn:microsoft.com/office/officeart/2005/8/layout/hierarchy3"/>
    <dgm:cxn modelId="{441FDA04-2002-45D4-AE12-EE797FE90EBE}" type="presParOf" srcId="{593496F9-BA51-4AD0-ADBE-5BB04C6BD4FE}" destId="{2D130C40-A46E-4C3A-BB4A-6BBBCB6EFD7C}" srcOrd="1" destOrd="0" presId="urn:microsoft.com/office/officeart/2005/8/layout/hierarchy3"/>
    <dgm:cxn modelId="{9BACDE4F-8FF8-40A2-A0DB-425A81D79BB3}" type="presParOf" srcId="{CFF67275-FE89-492E-BB5D-24906A34ADCE}" destId="{0B9A1FF2-D414-4D80-8544-90E90D308F51}" srcOrd="1" destOrd="0" presId="urn:microsoft.com/office/officeart/2005/8/layout/hierarchy3"/>
    <dgm:cxn modelId="{AE600D03-1AA8-4086-8A4E-411AC514FACD}" type="presParOf" srcId="{0B9A1FF2-D414-4D80-8544-90E90D308F51}" destId="{E00B4D22-5B2A-480B-A32A-2BB15CD3C6CB}" srcOrd="0" destOrd="0" presId="urn:microsoft.com/office/officeart/2005/8/layout/hierarchy3"/>
    <dgm:cxn modelId="{D1AE57D3-5F5D-4739-A0C0-283E0C5F4C72}" type="presParOf" srcId="{0B9A1FF2-D414-4D80-8544-90E90D308F51}" destId="{82CFA64D-0FB8-4F7D-8E86-881B9A2BEE53}" srcOrd="1" destOrd="0" presId="urn:microsoft.com/office/officeart/2005/8/layout/hierarchy3"/>
    <dgm:cxn modelId="{DA6591C7-F0E5-4D6F-8E32-83FDCCB877B9}" type="presParOf" srcId="{0B9A1FF2-D414-4D80-8544-90E90D308F51}" destId="{FE3D819F-DBD9-4DF6-B19F-BFCCB771CE7A}" srcOrd="2" destOrd="0" presId="urn:microsoft.com/office/officeart/2005/8/layout/hierarchy3"/>
    <dgm:cxn modelId="{DAF210E7-897A-4913-BC35-004055B5F50E}" type="presParOf" srcId="{0B9A1FF2-D414-4D80-8544-90E90D308F51}" destId="{1A3613FA-1AE2-4F1C-B0EB-01F253E2AF0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06A27-68D5-4F7F-A21D-513A9C40DF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3B36A2-A097-4BD9-9AFB-6396B337749B}">
      <dgm:prSet phldrT="[Text]"/>
      <dgm:spPr/>
      <dgm:t>
        <a:bodyPr/>
        <a:lstStyle/>
        <a:p>
          <a:r>
            <a:rPr lang="en-US" dirty="0" smtClean="0">
              <a:solidFill>
                <a:schemeClr val="bg1"/>
              </a:solidFill>
            </a:rPr>
            <a:t>Behavioral</a:t>
          </a:r>
          <a:endParaRPr lang="en-US" dirty="0">
            <a:solidFill>
              <a:schemeClr val="bg1"/>
            </a:solidFill>
          </a:endParaRPr>
        </a:p>
      </dgm:t>
    </dgm:pt>
    <dgm:pt modelId="{7703783B-01A2-4C77-B604-2480DF1255D4}" type="parTrans" cxnId="{43D929B4-D6A6-42BB-A02A-5548A97D65D2}">
      <dgm:prSet/>
      <dgm:spPr/>
      <dgm:t>
        <a:bodyPr/>
        <a:lstStyle/>
        <a:p>
          <a:endParaRPr lang="en-US"/>
        </a:p>
      </dgm:t>
    </dgm:pt>
    <dgm:pt modelId="{2FD78507-88FF-4176-AE60-9CF48991D7CD}" type="sibTrans" cxnId="{43D929B4-D6A6-42BB-A02A-5548A97D65D2}">
      <dgm:prSet/>
      <dgm:spPr/>
      <dgm:t>
        <a:bodyPr/>
        <a:lstStyle/>
        <a:p>
          <a:endParaRPr lang="en-US"/>
        </a:p>
      </dgm:t>
    </dgm:pt>
    <dgm:pt modelId="{38D3561B-E795-44AE-8278-94344C70D2E6}">
      <dgm:prSet phldrT="[Text]"/>
      <dgm:spPr/>
      <dgm:t>
        <a:bodyPr/>
        <a:lstStyle/>
        <a:p>
          <a:r>
            <a:rPr lang="en-US" dirty="0" smtClean="0"/>
            <a:t>Follow-up CASI questionnaire at Days 7, 14, 21</a:t>
          </a:r>
          <a:endParaRPr lang="en-US" dirty="0"/>
        </a:p>
      </dgm:t>
    </dgm:pt>
    <dgm:pt modelId="{355C9BE9-1240-4E45-912F-A243B18E8B99}" type="parTrans" cxnId="{4A158F52-7F83-4F1C-8499-86E5A5449424}">
      <dgm:prSet/>
      <dgm:spPr/>
      <dgm:t>
        <a:bodyPr/>
        <a:lstStyle/>
        <a:p>
          <a:endParaRPr lang="en-US"/>
        </a:p>
      </dgm:t>
    </dgm:pt>
    <dgm:pt modelId="{0DAD4541-5FA7-49C7-9A6C-127CCB6C951B}" type="sibTrans" cxnId="{4A158F52-7F83-4F1C-8499-86E5A5449424}">
      <dgm:prSet/>
      <dgm:spPr/>
      <dgm:t>
        <a:bodyPr/>
        <a:lstStyle/>
        <a:p>
          <a:endParaRPr lang="en-US"/>
        </a:p>
      </dgm:t>
    </dgm:pt>
    <dgm:pt modelId="{A6C2A412-1243-4B00-93BD-95087313B34D}">
      <dgm:prSet phldrT="[Text]"/>
      <dgm:spPr/>
      <dgm:t>
        <a:bodyPr/>
        <a:lstStyle/>
        <a:p>
          <a:r>
            <a:rPr lang="en-US" dirty="0" smtClean="0">
              <a:solidFill>
                <a:schemeClr val="bg1"/>
              </a:solidFill>
            </a:rPr>
            <a:t>Laboratory</a:t>
          </a:r>
          <a:endParaRPr lang="en-US" dirty="0">
            <a:solidFill>
              <a:schemeClr val="bg1"/>
            </a:solidFill>
          </a:endParaRPr>
        </a:p>
      </dgm:t>
    </dgm:pt>
    <dgm:pt modelId="{92E1BF2E-BCC6-4EAB-8EAD-40B3560BD3BC}" type="parTrans" cxnId="{8EBD7068-9091-4BBB-B928-3BD553793589}">
      <dgm:prSet/>
      <dgm:spPr/>
      <dgm:t>
        <a:bodyPr/>
        <a:lstStyle/>
        <a:p>
          <a:endParaRPr lang="en-US"/>
        </a:p>
      </dgm:t>
    </dgm:pt>
    <dgm:pt modelId="{6699D20C-85C0-4FED-9628-7A886ABC8529}" type="sibTrans" cxnId="{8EBD7068-9091-4BBB-B928-3BD553793589}">
      <dgm:prSet/>
      <dgm:spPr/>
      <dgm:t>
        <a:bodyPr/>
        <a:lstStyle/>
        <a:p>
          <a:endParaRPr lang="en-US"/>
        </a:p>
      </dgm:t>
    </dgm:pt>
    <dgm:pt modelId="{EC040143-3D9E-43E1-9F30-1F5D9AA29D79}">
      <dgm:prSet phldrT="[Text]"/>
      <dgm:spPr/>
      <dgm:t>
        <a:bodyPr/>
        <a:lstStyle/>
        <a:p>
          <a:r>
            <a:rPr lang="en-US" dirty="0" smtClean="0"/>
            <a:t>pH, Gram stain, quantitative vaginal culture, vaginal biomarkers at Day 3</a:t>
          </a:r>
          <a:endParaRPr lang="en-US" dirty="0"/>
        </a:p>
      </dgm:t>
    </dgm:pt>
    <dgm:pt modelId="{F1E46F76-CAF7-4047-BB66-4C568D973A6E}" type="parTrans" cxnId="{7D3F9B96-5BD7-47D9-8FF6-D3B23E9B5771}">
      <dgm:prSet/>
      <dgm:spPr/>
      <dgm:t>
        <a:bodyPr/>
        <a:lstStyle/>
        <a:p>
          <a:endParaRPr lang="en-US"/>
        </a:p>
      </dgm:t>
    </dgm:pt>
    <dgm:pt modelId="{8D8BBB83-9BDF-479B-A551-56E992007B2A}" type="sibTrans" cxnId="{7D3F9B96-5BD7-47D9-8FF6-D3B23E9B5771}">
      <dgm:prSet/>
      <dgm:spPr/>
      <dgm:t>
        <a:bodyPr/>
        <a:lstStyle/>
        <a:p>
          <a:endParaRPr lang="en-US"/>
        </a:p>
      </dgm:t>
    </dgm:pt>
    <dgm:pt modelId="{D765E3FC-4299-495A-A57F-76DE1B00D2D7}">
      <dgm:prSet phldrT="[Text]"/>
      <dgm:spPr/>
      <dgm:t>
        <a:bodyPr/>
        <a:lstStyle/>
        <a:p>
          <a:r>
            <a:rPr lang="en-US" dirty="0" err="1" smtClean="0"/>
            <a:t>hCG</a:t>
          </a:r>
          <a:r>
            <a:rPr lang="en-US" dirty="0" smtClean="0"/>
            <a:t> at Day 14</a:t>
          </a:r>
          <a:endParaRPr lang="en-US" dirty="0"/>
        </a:p>
      </dgm:t>
    </dgm:pt>
    <dgm:pt modelId="{F00A8202-45DB-4BE8-81EA-B8FC51513347}" type="parTrans" cxnId="{67B46DC0-7A5C-4E17-9F32-235CAE266144}">
      <dgm:prSet/>
      <dgm:spPr/>
      <dgm:t>
        <a:bodyPr/>
        <a:lstStyle/>
        <a:p>
          <a:endParaRPr lang="en-US"/>
        </a:p>
      </dgm:t>
    </dgm:pt>
    <dgm:pt modelId="{66128CE3-B6E3-4F1D-A9E6-D9677C68932F}" type="sibTrans" cxnId="{67B46DC0-7A5C-4E17-9F32-235CAE266144}">
      <dgm:prSet/>
      <dgm:spPr/>
      <dgm:t>
        <a:bodyPr/>
        <a:lstStyle/>
        <a:p>
          <a:endParaRPr lang="en-US"/>
        </a:p>
      </dgm:t>
    </dgm:pt>
    <dgm:pt modelId="{4F4A73BE-2516-4CA4-83E1-65B9F881C691}" type="pres">
      <dgm:prSet presAssocID="{BAA06A27-68D5-4F7F-A21D-513A9C40DFEA}" presName="Name0" presStyleCnt="0">
        <dgm:presLayoutVars>
          <dgm:dir/>
          <dgm:animLvl val="lvl"/>
          <dgm:resizeHandles val="exact"/>
        </dgm:presLayoutVars>
      </dgm:prSet>
      <dgm:spPr/>
      <dgm:t>
        <a:bodyPr/>
        <a:lstStyle/>
        <a:p>
          <a:endParaRPr lang="en-US"/>
        </a:p>
      </dgm:t>
    </dgm:pt>
    <dgm:pt modelId="{80BD788B-838E-41F6-A7DB-800C17CC82C8}" type="pres">
      <dgm:prSet presAssocID="{493B36A2-A097-4BD9-9AFB-6396B337749B}" presName="composite" presStyleCnt="0"/>
      <dgm:spPr/>
    </dgm:pt>
    <dgm:pt modelId="{D63020EB-B25E-4F82-9D4C-6B33F02F4BBD}" type="pres">
      <dgm:prSet presAssocID="{493B36A2-A097-4BD9-9AFB-6396B337749B}" presName="parTx" presStyleLbl="alignNode1" presStyleIdx="0" presStyleCnt="2" custScaleX="73961">
        <dgm:presLayoutVars>
          <dgm:chMax val="0"/>
          <dgm:chPref val="0"/>
          <dgm:bulletEnabled val="1"/>
        </dgm:presLayoutVars>
      </dgm:prSet>
      <dgm:spPr/>
      <dgm:t>
        <a:bodyPr/>
        <a:lstStyle/>
        <a:p>
          <a:endParaRPr lang="en-US"/>
        </a:p>
      </dgm:t>
    </dgm:pt>
    <dgm:pt modelId="{E64C05B2-49A8-42AD-83B3-15948ABA8F78}" type="pres">
      <dgm:prSet presAssocID="{493B36A2-A097-4BD9-9AFB-6396B337749B}" presName="desTx" presStyleLbl="alignAccFollowNode1" presStyleIdx="0" presStyleCnt="2" custScaleX="73961">
        <dgm:presLayoutVars>
          <dgm:bulletEnabled val="1"/>
        </dgm:presLayoutVars>
      </dgm:prSet>
      <dgm:spPr/>
      <dgm:t>
        <a:bodyPr/>
        <a:lstStyle/>
        <a:p>
          <a:endParaRPr lang="en-US"/>
        </a:p>
      </dgm:t>
    </dgm:pt>
    <dgm:pt modelId="{01BC169F-217E-461C-B8B4-10AD314C514D}" type="pres">
      <dgm:prSet presAssocID="{2FD78507-88FF-4176-AE60-9CF48991D7CD}" presName="space" presStyleCnt="0"/>
      <dgm:spPr/>
    </dgm:pt>
    <dgm:pt modelId="{1D45A556-EE30-4B13-8FCF-8CFB556D8378}" type="pres">
      <dgm:prSet presAssocID="{A6C2A412-1243-4B00-93BD-95087313B34D}" presName="composite" presStyleCnt="0"/>
      <dgm:spPr/>
    </dgm:pt>
    <dgm:pt modelId="{C45C97D5-6E6E-4464-92E7-E8017CA39031}" type="pres">
      <dgm:prSet presAssocID="{A6C2A412-1243-4B00-93BD-95087313B34D}" presName="parTx" presStyleLbl="alignNode1" presStyleIdx="1" presStyleCnt="2" custScaleX="77031">
        <dgm:presLayoutVars>
          <dgm:chMax val="0"/>
          <dgm:chPref val="0"/>
          <dgm:bulletEnabled val="1"/>
        </dgm:presLayoutVars>
      </dgm:prSet>
      <dgm:spPr/>
      <dgm:t>
        <a:bodyPr/>
        <a:lstStyle/>
        <a:p>
          <a:endParaRPr lang="en-US"/>
        </a:p>
      </dgm:t>
    </dgm:pt>
    <dgm:pt modelId="{697B97DD-1B7C-4A29-8FA5-8A7A062DFF7A}" type="pres">
      <dgm:prSet presAssocID="{A6C2A412-1243-4B00-93BD-95087313B34D}" presName="desTx" presStyleLbl="alignAccFollowNode1" presStyleIdx="1" presStyleCnt="2" custScaleX="77031" custLinFactNeighborX="524" custLinFactNeighborY="345">
        <dgm:presLayoutVars>
          <dgm:bulletEnabled val="1"/>
        </dgm:presLayoutVars>
      </dgm:prSet>
      <dgm:spPr/>
      <dgm:t>
        <a:bodyPr/>
        <a:lstStyle/>
        <a:p>
          <a:endParaRPr lang="en-US"/>
        </a:p>
      </dgm:t>
    </dgm:pt>
  </dgm:ptLst>
  <dgm:cxnLst>
    <dgm:cxn modelId="{43D929B4-D6A6-42BB-A02A-5548A97D65D2}" srcId="{BAA06A27-68D5-4F7F-A21D-513A9C40DFEA}" destId="{493B36A2-A097-4BD9-9AFB-6396B337749B}" srcOrd="0" destOrd="0" parTransId="{7703783B-01A2-4C77-B604-2480DF1255D4}" sibTransId="{2FD78507-88FF-4176-AE60-9CF48991D7CD}"/>
    <dgm:cxn modelId="{ECAC909C-79DD-4B5F-AFF0-A9EA4371B581}" type="presOf" srcId="{EC040143-3D9E-43E1-9F30-1F5D9AA29D79}" destId="{697B97DD-1B7C-4A29-8FA5-8A7A062DFF7A}" srcOrd="0" destOrd="0" presId="urn:microsoft.com/office/officeart/2005/8/layout/hList1"/>
    <dgm:cxn modelId="{8F45A72E-FB7C-49CF-807D-D9D4951A7050}" type="presOf" srcId="{38D3561B-E795-44AE-8278-94344C70D2E6}" destId="{E64C05B2-49A8-42AD-83B3-15948ABA8F78}" srcOrd="0" destOrd="0" presId="urn:microsoft.com/office/officeart/2005/8/layout/hList1"/>
    <dgm:cxn modelId="{8D4C6485-E912-4E55-AEE5-BE8284F28280}" type="presOf" srcId="{D765E3FC-4299-495A-A57F-76DE1B00D2D7}" destId="{697B97DD-1B7C-4A29-8FA5-8A7A062DFF7A}" srcOrd="0" destOrd="1" presId="urn:microsoft.com/office/officeart/2005/8/layout/hList1"/>
    <dgm:cxn modelId="{DAE5696A-B220-477B-B7ED-A05017605ECC}" type="presOf" srcId="{A6C2A412-1243-4B00-93BD-95087313B34D}" destId="{C45C97D5-6E6E-4464-92E7-E8017CA39031}" srcOrd="0" destOrd="0" presId="urn:microsoft.com/office/officeart/2005/8/layout/hList1"/>
    <dgm:cxn modelId="{8EBD7068-9091-4BBB-B928-3BD553793589}" srcId="{BAA06A27-68D5-4F7F-A21D-513A9C40DFEA}" destId="{A6C2A412-1243-4B00-93BD-95087313B34D}" srcOrd="1" destOrd="0" parTransId="{92E1BF2E-BCC6-4EAB-8EAD-40B3560BD3BC}" sibTransId="{6699D20C-85C0-4FED-9628-7A886ABC8529}"/>
    <dgm:cxn modelId="{4A158F52-7F83-4F1C-8499-86E5A5449424}" srcId="{493B36A2-A097-4BD9-9AFB-6396B337749B}" destId="{38D3561B-E795-44AE-8278-94344C70D2E6}" srcOrd="0" destOrd="0" parTransId="{355C9BE9-1240-4E45-912F-A243B18E8B99}" sibTransId="{0DAD4541-5FA7-49C7-9A6C-127CCB6C951B}"/>
    <dgm:cxn modelId="{D2A104AA-6399-441E-9DDA-309240E37868}" type="presOf" srcId="{BAA06A27-68D5-4F7F-A21D-513A9C40DFEA}" destId="{4F4A73BE-2516-4CA4-83E1-65B9F881C691}" srcOrd="0" destOrd="0" presId="urn:microsoft.com/office/officeart/2005/8/layout/hList1"/>
    <dgm:cxn modelId="{7D3F9B96-5BD7-47D9-8FF6-D3B23E9B5771}" srcId="{A6C2A412-1243-4B00-93BD-95087313B34D}" destId="{EC040143-3D9E-43E1-9F30-1F5D9AA29D79}" srcOrd="0" destOrd="0" parTransId="{F1E46F76-CAF7-4047-BB66-4C568D973A6E}" sibTransId="{8D8BBB83-9BDF-479B-A551-56E992007B2A}"/>
    <dgm:cxn modelId="{A9E0F554-92DD-4631-80FA-9F3A8386E9D7}" type="presOf" srcId="{493B36A2-A097-4BD9-9AFB-6396B337749B}" destId="{D63020EB-B25E-4F82-9D4C-6B33F02F4BBD}" srcOrd="0" destOrd="0" presId="urn:microsoft.com/office/officeart/2005/8/layout/hList1"/>
    <dgm:cxn modelId="{67B46DC0-7A5C-4E17-9F32-235CAE266144}" srcId="{A6C2A412-1243-4B00-93BD-95087313B34D}" destId="{D765E3FC-4299-495A-A57F-76DE1B00D2D7}" srcOrd="1" destOrd="0" parTransId="{F00A8202-45DB-4BE8-81EA-B8FC51513347}" sibTransId="{66128CE3-B6E3-4F1D-A9E6-D9677C68932F}"/>
    <dgm:cxn modelId="{9F227F03-4633-4A35-9D31-6F2425580AC1}" type="presParOf" srcId="{4F4A73BE-2516-4CA4-83E1-65B9F881C691}" destId="{80BD788B-838E-41F6-A7DB-800C17CC82C8}" srcOrd="0" destOrd="0" presId="urn:microsoft.com/office/officeart/2005/8/layout/hList1"/>
    <dgm:cxn modelId="{D3213EE5-0854-4498-98CC-926350B3D76A}" type="presParOf" srcId="{80BD788B-838E-41F6-A7DB-800C17CC82C8}" destId="{D63020EB-B25E-4F82-9D4C-6B33F02F4BBD}" srcOrd="0" destOrd="0" presId="urn:microsoft.com/office/officeart/2005/8/layout/hList1"/>
    <dgm:cxn modelId="{8DF6E72F-F248-49EE-9108-FFE49073A7C8}" type="presParOf" srcId="{80BD788B-838E-41F6-A7DB-800C17CC82C8}" destId="{E64C05B2-49A8-42AD-83B3-15948ABA8F78}" srcOrd="1" destOrd="0" presId="urn:microsoft.com/office/officeart/2005/8/layout/hList1"/>
    <dgm:cxn modelId="{2E3F5777-ED84-4F84-B7BF-767310B7754C}" type="presParOf" srcId="{4F4A73BE-2516-4CA4-83E1-65B9F881C691}" destId="{01BC169F-217E-461C-B8B4-10AD314C514D}" srcOrd="1" destOrd="0" presId="urn:microsoft.com/office/officeart/2005/8/layout/hList1"/>
    <dgm:cxn modelId="{81B61536-2874-453D-9F11-BB1DC3338072}" type="presParOf" srcId="{4F4A73BE-2516-4CA4-83E1-65B9F881C691}" destId="{1D45A556-EE30-4B13-8FCF-8CFB556D8378}" srcOrd="2" destOrd="0" presId="urn:microsoft.com/office/officeart/2005/8/layout/hList1"/>
    <dgm:cxn modelId="{4A9AF4E1-F97E-42C9-86E3-C958C2D5CFEB}" type="presParOf" srcId="{1D45A556-EE30-4B13-8FCF-8CFB556D8378}" destId="{C45C97D5-6E6E-4464-92E7-E8017CA39031}" srcOrd="0" destOrd="0" presId="urn:microsoft.com/office/officeart/2005/8/layout/hList1"/>
    <dgm:cxn modelId="{577665D6-FF1B-43A6-97B1-2F2FDD925318}" type="presParOf" srcId="{1D45A556-EE30-4B13-8FCF-8CFB556D8378}" destId="{697B97DD-1B7C-4A29-8FA5-8A7A062DFF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93742-ED37-4970-81FC-C99862692D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019F1E7-A9EA-43EE-AEC6-9BC982393B5C}">
      <dgm:prSet phldrT="[Text]" custT="1"/>
      <dgm:spPr/>
      <dgm:t>
        <a:bodyPr/>
        <a:lstStyle/>
        <a:p>
          <a:r>
            <a:rPr lang="en-US" sz="2000" dirty="0" smtClean="0"/>
            <a:t>Laboratory</a:t>
          </a:r>
          <a:endParaRPr lang="en-US" sz="2000" dirty="0"/>
        </a:p>
      </dgm:t>
    </dgm:pt>
    <dgm:pt modelId="{283E50FF-2C2D-480E-948E-3D79843183C8}" type="parTrans" cxnId="{D8566C56-6AE7-4D7E-A721-6098287E71C1}">
      <dgm:prSet/>
      <dgm:spPr/>
      <dgm:t>
        <a:bodyPr/>
        <a:lstStyle/>
        <a:p>
          <a:endParaRPr lang="en-US" sz="2400"/>
        </a:p>
      </dgm:t>
    </dgm:pt>
    <dgm:pt modelId="{799633F2-89AF-4A92-A807-127586D5F844}" type="sibTrans" cxnId="{D8566C56-6AE7-4D7E-A721-6098287E71C1}">
      <dgm:prSet/>
      <dgm:spPr/>
      <dgm:t>
        <a:bodyPr/>
        <a:lstStyle/>
        <a:p>
          <a:endParaRPr lang="en-US" sz="2400"/>
        </a:p>
      </dgm:t>
    </dgm:pt>
    <dgm:pt modelId="{815B695B-6BE2-45D2-92E3-24F3E296013C}">
      <dgm:prSet phldrT="[Text]" custT="1"/>
      <dgm:spPr/>
      <dgm:t>
        <a:bodyPr/>
        <a:lstStyle/>
        <a:p>
          <a:r>
            <a:rPr lang="en-US" sz="1800" dirty="0" err="1" smtClean="0"/>
            <a:t>hCG</a:t>
          </a:r>
          <a:endParaRPr lang="en-US" sz="2000" dirty="0"/>
        </a:p>
      </dgm:t>
    </dgm:pt>
    <dgm:pt modelId="{E9FAC11B-4197-41DC-8D7C-6D0D2D8DD44B}" type="parTrans" cxnId="{8E8E955B-1DE2-44C5-9C2D-AA9556F9840C}">
      <dgm:prSet/>
      <dgm:spPr/>
      <dgm:t>
        <a:bodyPr/>
        <a:lstStyle/>
        <a:p>
          <a:endParaRPr lang="en-US" sz="2400"/>
        </a:p>
      </dgm:t>
    </dgm:pt>
    <dgm:pt modelId="{AFBD560E-66CA-4BF6-934A-3B41503C9C91}" type="sibTrans" cxnId="{8E8E955B-1DE2-44C5-9C2D-AA9556F9840C}">
      <dgm:prSet/>
      <dgm:spPr/>
      <dgm:t>
        <a:bodyPr/>
        <a:lstStyle/>
        <a:p>
          <a:endParaRPr lang="en-US" sz="2400"/>
        </a:p>
      </dgm:t>
    </dgm:pt>
    <dgm:pt modelId="{1BF98781-0329-4A67-8BBD-C717090FBBDB}">
      <dgm:prSet phldrT="[Text]" custT="1"/>
      <dgm:spPr/>
      <dgm:t>
        <a:bodyPr/>
        <a:lstStyle/>
        <a:p>
          <a:r>
            <a:rPr lang="en-US" sz="1600" dirty="0" smtClean="0"/>
            <a:t>CBC with diff/platelets</a:t>
          </a:r>
          <a:endParaRPr lang="en-US" sz="1600" dirty="0"/>
        </a:p>
      </dgm:t>
    </dgm:pt>
    <dgm:pt modelId="{3A19522E-1F4C-40EE-96B3-43B23E907942}" type="parTrans" cxnId="{446765B7-F475-465E-A407-4DFC818B7B55}">
      <dgm:prSet/>
      <dgm:spPr/>
      <dgm:t>
        <a:bodyPr/>
        <a:lstStyle/>
        <a:p>
          <a:endParaRPr lang="en-US" sz="2400"/>
        </a:p>
      </dgm:t>
    </dgm:pt>
    <dgm:pt modelId="{B2B2652C-ED58-4AB3-A26E-229AA76F89A6}" type="sibTrans" cxnId="{446765B7-F475-465E-A407-4DFC818B7B55}">
      <dgm:prSet/>
      <dgm:spPr/>
      <dgm:t>
        <a:bodyPr/>
        <a:lstStyle/>
        <a:p>
          <a:endParaRPr lang="en-US" sz="2400"/>
        </a:p>
      </dgm:t>
    </dgm:pt>
    <dgm:pt modelId="{1EFC5E12-EB43-4DC8-9A16-72BCD569F608}">
      <dgm:prSet custT="1"/>
      <dgm:spPr/>
      <dgm:t>
        <a:bodyPr/>
        <a:lstStyle/>
        <a:p>
          <a:r>
            <a:rPr lang="en-US" sz="1800" dirty="0" smtClean="0"/>
            <a:t>Dipstick UA</a:t>
          </a:r>
          <a:endParaRPr lang="en-US" sz="1800" dirty="0"/>
        </a:p>
      </dgm:t>
    </dgm:pt>
    <dgm:pt modelId="{AE9EAC02-4EF2-41DD-8AF8-0427DEEC9671}" type="parTrans" cxnId="{DF492C75-570B-47CF-8063-36D47F88D49A}">
      <dgm:prSet/>
      <dgm:spPr/>
      <dgm:t>
        <a:bodyPr/>
        <a:lstStyle/>
        <a:p>
          <a:endParaRPr lang="en-US" sz="2400"/>
        </a:p>
      </dgm:t>
    </dgm:pt>
    <dgm:pt modelId="{851F2C20-B168-419D-AAEA-CE7B3443F4F9}" type="sibTrans" cxnId="{DF492C75-570B-47CF-8063-36D47F88D49A}">
      <dgm:prSet/>
      <dgm:spPr/>
      <dgm:t>
        <a:bodyPr/>
        <a:lstStyle/>
        <a:p>
          <a:endParaRPr lang="en-US" sz="2400"/>
        </a:p>
      </dgm:t>
    </dgm:pt>
    <dgm:pt modelId="{5E521473-9351-4D17-9668-33DE7362BCD5}">
      <dgm:prSet custT="1"/>
      <dgm:spPr/>
      <dgm:t>
        <a:bodyPr/>
        <a:lstStyle/>
        <a:p>
          <a:r>
            <a:rPr lang="en-US" sz="1600" dirty="0" smtClean="0"/>
            <a:t>Chemistries</a:t>
          </a:r>
          <a:endParaRPr lang="en-US" sz="1800" dirty="0"/>
        </a:p>
      </dgm:t>
    </dgm:pt>
    <dgm:pt modelId="{F7630DDE-EB3F-4CFA-9FE8-2EE57DB1D024}" type="parTrans" cxnId="{A9081346-BBBE-4CCE-B3A2-00A7A5A839CF}">
      <dgm:prSet/>
      <dgm:spPr/>
      <dgm:t>
        <a:bodyPr/>
        <a:lstStyle/>
        <a:p>
          <a:endParaRPr lang="en-US" sz="2400"/>
        </a:p>
      </dgm:t>
    </dgm:pt>
    <dgm:pt modelId="{E55A87E4-C681-47F8-AF95-77ECEB47EA14}" type="sibTrans" cxnId="{A9081346-BBBE-4CCE-B3A2-00A7A5A839CF}">
      <dgm:prSet/>
      <dgm:spPr/>
      <dgm:t>
        <a:bodyPr/>
        <a:lstStyle/>
        <a:p>
          <a:endParaRPr lang="en-US" sz="2400"/>
        </a:p>
      </dgm:t>
    </dgm:pt>
    <dgm:pt modelId="{81F27172-19A8-4FE8-AC05-B9F158825767}">
      <dgm:prSet custT="1"/>
      <dgm:spPr/>
      <dgm:t>
        <a:bodyPr/>
        <a:lstStyle/>
        <a:p>
          <a:r>
            <a:rPr lang="en-US" sz="1600" dirty="0" smtClean="0"/>
            <a:t>Blood PK at hours 0,1,2,4,6</a:t>
          </a:r>
          <a:endParaRPr lang="en-US" sz="1600" dirty="0"/>
        </a:p>
      </dgm:t>
    </dgm:pt>
    <dgm:pt modelId="{5ACFA21F-2720-4A8C-88AB-A9B1E12A75E5}" type="parTrans" cxnId="{A21C5225-DAD3-4037-A2BE-C1377571E37D}">
      <dgm:prSet/>
      <dgm:spPr/>
      <dgm:t>
        <a:bodyPr/>
        <a:lstStyle/>
        <a:p>
          <a:endParaRPr lang="en-US"/>
        </a:p>
      </dgm:t>
    </dgm:pt>
    <dgm:pt modelId="{738BA4EA-B513-4114-BC82-C580784CA910}" type="sibTrans" cxnId="{A21C5225-DAD3-4037-A2BE-C1377571E37D}">
      <dgm:prSet/>
      <dgm:spPr/>
      <dgm:t>
        <a:bodyPr/>
        <a:lstStyle/>
        <a:p>
          <a:endParaRPr lang="en-US"/>
        </a:p>
      </dgm:t>
    </dgm:pt>
    <dgm:pt modelId="{2AD13131-BF63-4684-8476-CCBE5CCE9A02}">
      <dgm:prSet custT="1"/>
      <dgm:spPr/>
      <dgm:t>
        <a:bodyPr/>
        <a:lstStyle/>
        <a:p>
          <a:r>
            <a:rPr lang="en-US" sz="1400" dirty="0" smtClean="0"/>
            <a:t>Cervical Tissue for PK (and PD at Pitt only)</a:t>
          </a:r>
          <a:endParaRPr lang="en-US" sz="1600" dirty="0"/>
        </a:p>
      </dgm:t>
    </dgm:pt>
    <dgm:pt modelId="{2F0ECC0F-86D3-49AC-9AC8-5D0709EEE7C8}" type="parTrans" cxnId="{0D8ACFC9-52FD-4649-9E7D-EA2CC56FAC83}">
      <dgm:prSet/>
      <dgm:spPr/>
      <dgm:t>
        <a:bodyPr/>
        <a:lstStyle/>
        <a:p>
          <a:endParaRPr lang="en-US"/>
        </a:p>
      </dgm:t>
    </dgm:pt>
    <dgm:pt modelId="{CC1D61CC-FF3A-416C-8B62-28D230085993}" type="sibTrans" cxnId="{0D8ACFC9-52FD-4649-9E7D-EA2CC56FAC83}">
      <dgm:prSet/>
      <dgm:spPr/>
      <dgm:t>
        <a:bodyPr/>
        <a:lstStyle/>
        <a:p>
          <a:endParaRPr lang="en-US"/>
        </a:p>
      </dgm:t>
    </dgm:pt>
    <dgm:pt modelId="{C1F424B1-E0D2-4FED-9E22-642D8812091D}">
      <dgm:prSet custT="1"/>
      <dgm:spPr/>
      <dgm:t>
        <a:bodyPr/>
        <a:lstStyle/>
        <a:p>
          <a:r>
            <a:rPr lang="en-US" sz="1600" dirty="0" smtClean="0"/>
            <a:t>pH, Gram stain, </a:t>
          </a:r>
          <a:r>
            <a:rPr lang="en-US" sz="1600" dirty="0" err="1" smtClean="0"/>
            <a:t>cytobrush</a:t>
          </a:r>
          <a:r>
            <a:rPr lang="en-US" sz="1600" dirty="0" smtClean="0"/>
            <a:t>, quantitative vaginal culture, vaginal biomarkers</a:t>
          </a:r>
          <a:endParaRPr lang="en-US" sz="1800" dirty="0"/>
        </a:p>
      </dgm:t>
    </dgm:pt>
    <dgm:pt modelId="{75D63BDF-A524-483C-AFD0-15C8E9044A89}" type="parTrans" cxnId="{CED82F84-91A0-42B0-8E97-D17731B43B88}">
      <dgm:prSet/>
      <dgm:spPr/>
      <dgm:t>
        <a:bodyPr/>
        <a:lstStyle/>
        <a:p>
          <a:endParaRPr lang="en-US"/>
        </a:p>
      </dgm:t>
    </dgm:pt>
    <dgm:pt modelId="{7352738A-A296-4F14-BD74-DB2B98A577D6}" type="sibTrans" cxnId="{CED82F84-91A0-42B0-8E97-D17731B43B88}">
      <dgm:prSet/>
      <dgm:spPr/>
      <dgm:t>
        <a:bodyPr/>
        <a:lstStyle/>
        <a:p>
          <a:endParaRPr lang="en-US"/>
        </a:p>
      </dgm:t>
    </dgm:pt>
    <dgm:pt modelId="{C3BF46E5-52FD-4AC5-BEE5-E8F93EFDB600}">
      <dgm:prSet custT="1"/>
      <dgm:spPr/>
      <dgm:t>
        <a:bodyPr/>
        <a:lstStyle/>
        <a:p>
          <a:r>
            <a:rPr lang="en-US" sz="1600" dirty="0" smtClean="0"/>
            <a:t>Vaginal PK at hours 0,1,2,4,6</a:t>
          </a:r>
          <a:endParaRPr lang="en-US" sz="1800" dirty="0"/>
        </a:p>
      </dgm:t>
    </dgm:pt>
    <dgm:pt modelId="{2D2C9A10-618A-4674-8654-F340B4C3E9C8}" type="parTrans" cxnId="{2A8C740A-650A-418F-B629-EB1B70D28377}">
      <dgm:prSet/>
      <dgm:spPr/>
      <dgm:t>
        <a:bodyPr/>
        <a:lstStyle/>
        <a:p>
          <a:endParaRPr lang="en-US"/>
        </a:p>
      </dgm:t>
    </dgm:pt>
    <dgm:pt modelId="{F0975502-8DFE-4DBE-A902-941BD02D64D0}" type="sibTrans" cxnId="{2A8C740A-650A-418F-B629-EB1B70D28377}">
      <dgm:prSet/>
      <dgm:spPr/>
      <dgm:t>
        <a:bodyPr/>
        <a:lstStyle/>
        <a:p>
          <a:endParaRPr lang="en-US"/>
        </a:p>
      </dgm:t>
    </dgm:pt>
    <dgm:pt modelId="{4130A46F-2CCE-4E1E-B4BD-C77D125AEAC4}">
      <dgm:prSet custT="1"/>
      <dgm:spPr/>
      <dgm:t>
        <a:bodyPr/>
        <a:lstStyle/>
        <a:p>
          <a:r>
            <a:rPr lang="en-US" sz="1400" dirty="0" smtClean="0"/>
            <a:t>Rectal Fluid for PK (optional)</a:t>
          </a:r>
          <a:endParaRPr lang="en-US" sz="1400" dirty="0"/>
        </a:p>
      </dgm:t>
    </dgm:pt>
    <dgm:pt modelId="{799B7D35-7C44-461F-9080-7FDC162FEA33}" type="parTrans" cxnId="{E418F06C-B500-487E-97ED-B87B4F467520}">
      <dgm:prSet/>
      <dgm:spPr/>
      <dgm:t>
        <a:bodyPr/>
        <a:lstStyle/>
        <a:p>
          <a:endParaRPr lang="en-US"/>
        </a:p>
      </dgm:t>
    </dgm:pt>
    <dgm:pt modelId="{A7322D02-EBE3-43A6-84DD-9231F4AFA029}" type="sibTrans" cxnId="{E418F06C-B500-487E-97ED-B87B4F467520}">
      <dgm:prSet/>
      <dgm:spPr/>
      <dgm:t>
        <a:bodyPr/>
        <a:lstStyle/>
        <a:p>
          <a:endParaRPr lang="en-US"/>
        </a:p>
      </dgm:t>
    </dgm:pt>
    <dgm:pt modelId="{395A594B-83CE-4887-8ACD-4D95352B0D30}" type="pres">
      <dgm:prSet presAssocID="{82D93742-ED37-4970-81FC-C99862692D4A}" presName="hierChild1" presStyleCnt="0">
        <dgm:presLayoutVars>
          <dgm:chPref val="1"/>
          <dgm:dir/>
          <dgm:animOne val="branch"/>
          <dgm:animLvl val="lvl"/>
          <dgm:resizeHandles/>
        </dgm:presLayoutVars>
      </dgm:prSet>
      <dgm:spPr/>
      <dgm:t>
        <a:bodyPr/>
        <a:lstStyle/>
        <a:p>
          <a:endParaRPr lang="en-US"/>
        </a:p>
      </dgm:t>
    </dgm:pt>
    <dgm:pt modelId="{DC703D3C-15C3-4947-9FAE-DC4F640F7B9C}" type="pres">
      <dgm:prSet presAssocID="{D019F1E7-A9EA-43EE-AEC6-9BC982393B5C}" presName="hierRoot1" presStyleCnt="0"/>
      <dgm:spPr/>
    </dgm:pt>
    <dgm:pt modelId="{CEC9C0AE-86B4-4594-BBCC-82F0A3F029F0}" type="pres">
      <dgm:prSet presAssocID="{D019F1E7-A9EA-43EE-AEC6-9BC982393B5C}" presName="composite" presStyleCnt="0"/>
      <dgm:spPr/>
    </dgm:pt>
    <dgm:pt modelId="{C8A7A4F7-E321-4471-BB7E-B4544BB862FF}" type="pres">
      <dgm:prSet presAssocID="{D019F1E7-A9EA-43EE-AEC6-9BC982393B5C}" presName="background" presStyleLbl="node0" presStyleIdx="0" presStyleCnt="1"/>
      <dgm:spPr/>
    </dgm:pt>
    <dgm:pt modelId="{F437CE59-1791-48F5-B9A6-7A46B84DD1C6}" type="pres">
      <dgm:prSet presAssocID="{D019F1E7-A9EA-43EE-AEC6-9BC982393B5C}" presName="text" presStyleLbl="fgAcc0" presStyleIdx="0" presStyleCnt="1" custScaleX="124583" custLinFactNeighborX="648" custLinFactNeighborY="-1107">
        <dgm:presLayoutVars>
          <dgm:chPref val="3"/>
        </dgm:presLayoutVars>
      </dgm:prSet>
      <dgm:spPr/>
      <dgm:t>
        <a:bodyPr/>
        <a:lstStyle/>
        <a:p>
          <a:endParaRPr lang="en-US"/>
        </a:p>
      </dgm:t>
    </dgm:pt>
    <dgm:pt modelId="{7469A9D0-33F7-422A-9E39-86082B7990A9}" type="pres">
      <dgm:prSet presAssocID="{D019F1E7-A9EA-43EE-AEC6-9BC982393B5C}" presName="hierChild2" presStyleCnt="0"/>
      <dgm:spPr/>
    </dgm:pt>
    <dgm:pt modelId="{45D2431C-9F1D-4FEB-9B65-8C20CCD048DD}" type="pres">
      <dgm:prSet presAssocID="{E9FAC11B-4197-41DC-8D7C-6D0D2D8DD44B}" presName="Name10" presStyleLbl="parChTrans1D2" presStyleIdx="0" presStyleCnt="4"/>
      <dgm:spPr/>
      <dgm:t>
        <a:bodyPr/>
        <a:lstStyle/>
        <a:p>
          <a:endParaRPr lang="en-US"/>
        </a:p>
      </dgm:t>
    </dgm:pt>
    <dgm:pt modelId="{13555D4A-4500-483E-A6C7-7273D5F094F6}" type="pres">
      <dgm:prSet presAssocID="{815B695B-6BE2-45D2-92E3-24F3E296013C}" presName="hierRoot2" presStyleCnt="0"/>
      <dgm:spPr/>
    </dgm:pt>
    <dgm:pt modelId="{61E04C6B-8615-43CD-8639-0A2D01C0D8C2}" type="pres">
      <dgm:prSet presAssocID="{815B695B-6BE2-45D2-92E3-24F3E296013C}" presName="composite2" presStyleCnt="0"/>
      <dgm:spPr/>
    </dgm:pt>
    <dgm:pt modelId="{39C83DBA-2C7C-4932-9895-C108D66FF6BD}" type="pres">
      <dgm:prSet presAssocID="{815B695B-6BE2-45D2-92E3-24F3E296013C}" presName="background2" presStyleLbl="node2" presStyleIdx="0" presStyleCnt="4"/>
      <dgm:spPr/>
    </dgm:pt>
    <dgm:pt modelId="{DC1C470A-5A32-4B75-BB85-A1CE470600A6}" type="pres">
      <dgm:prSet presAssocID="{815B695B-6BE2-45D2-92E3-24F3E296013C}" presName="text2" presStyleLbl="fgAcc2" presStyleIdx="0" presStyleCnt="4">
        <dgm:presLayoutVars>
          <dgm:chPref val="3"/>
        </dgm:presLayoutVars>
      </dgm:prSet>
      <dgm:spPr/>
      <dgm:t>
        <a:bodyPr/>
        <a:lstStyle/>
        <a:p>
          <a:endParaRPr lang="en-US"/>
        </a:p>
      </dgm:t>
    </dgm:pt>
    <dgm:pt modelId="{BF197F5E-4BC9-4E3A-B498-457D8B3DB68A}" type="pres">
      <dgm:prSet presAssocID="{815B695B-6BE2-45D2-92E3-24F3E296013C}" presName="hierChild3" presStyleCnt="0"/>
      <dgm:spPr/>
    </dgm:pt>
    <dgm:pt modelId="{907C609E-0EE9-4B1C-91BB-C26CC78FAB76}" type="pres">
      <dgm:prSet presAssocID="{AE9EAC02-4EF2-41DD-8AF8-0427DEEC9671}" presName="Name17" presStyleLbl="parChTrans1D3" presStyleIdx="0" presStyleCnt="3"/>
      <dgm:spPr/>
      <dgm:t>
        <a:bodyPr/>
        <a:lstStyle/>
        <a:p>
          <a:endParaRPr lang="en-US"/>
        </a:p>
      </dgm:t>
    </dgm:pt>
    <dgm:pt modelId="{1A78C8CC-84A0-4D8E-9AE2-0E14E1EE8EE4}" type="pres">
      <dgm:prSet presAssocID="{1EFC5E12-EB43-4DC8-9A16-72BCD569F608}" presName="hierRoot3" presStyleCnt="0"/>
      <dgm:spPr/>
    </dgm:pt>
    <dgm:pt modelId="{E4C8159E-BEC7-4207-80D8-93AB1F75CF42}" type="pres">
      <dgm:prSet presAssocID="{1EFC5E12-EB43-4DC8-9A16-72BCD569F608}" presName="composite3" presStyleCnt="0"/>
      <dgm:spPr/>
    </dgm:pt>
    <dgm:pt modelId="{99CC20E2-BD8E-49CB-A75D-FD68A565D1E2}" type="pres">
      <dgm:prSet presAssocID="{1EFC5E12-EB43-4DC8-9A16-72BCD569F608}" presName="background3" presStyleLbl="node3" presStyleIdx="0" presStyleCnt="3"/>
      <dgm:spPr/>
    </dgm:pt>
    <dgm:pt modelId="{0708098D-34A5-434F-BDEE-5BBD3CE5C8DA}" type="pres">
      <dgm:prSet presAssocID="{1EFC5E12-EB43-4DC8-9A16-72BCD569F608}" presName="text3" presStyleLbl="fgAcc3" presStyleIdx="0" presStyleCnt="3">
        <dgm:presLayoutVars>
          <dgm:chPref val="3"/>
        </dgm:presLayoutVars>
      </dgm:prSet>
      <dgm:spPr/>
      <dgm:t>
        <a:bodyPr/>
        <a:lstStyle/>
        <a:p>
          <a:endParaRPr lang="en-US"/>
        </a:p>
      </dgm:t>
    </dgm:pt>
    <dgm:pt modelId="{6C7BB027-29B5-43C9-882E-F44FD83B9D31}" type="pres">
      <dgm:prSet presAssocID="{1EFC5E12-EB43-4DC8-9A16-72BCD569F608}" presName="hierChild4" presStyleCnt="0"/>
      <dgm:spPr/>
    </dgm:pt>
    <dgm:pt modelId="{C6922C57-5416-45AD-99F2-DDE72BF6AF8D}" type="pres">
      <dgm:prSet presAssocID="{3A19522E-1F4C-40EE-96B3-43B23E907942}" presName="Name10" presStyleLbl="parChTrans1D2" presStyleIdx="1" presStyleCnt="4"/>
      <dgm:spPr/>
      <dgm:t>
        <a:bodyPr/>
        <a:lstStyle/>
        <a:p>
          <a:endParaRPr lang="en-US"/>
        </a:p>
      </dgm:t>
    </dgm:pt>
    <dgm:pt modelId="{CCCCCC4F-E726-4000-9185-A0D5E6923A57}" type="pres">
      <dgm:prSet presAssocID="{1BF98781-0329-4A67-8BBD-C717090FBBDB}" presName="hierRoot2" presStyleCnt="0"/>
      <dgm:spPr/>
    </dgm:pt>
    <dgm:pt modelId="{3E9E2580-37C3-4F96-8212-0381BF312275}" type="pres">
      <dgm:prSet presAssocID="{1BF98781-0329-4A67-8BBD-C717090FBBDB}" presName="composite2" presStyleCnt="0"/>
      <dgm:spPr/>
    </dgm:pt>
    <dgm:pt modelId="{A8002085-B784-4EB5-8507-ADF55F9ED6B4}" type="pres">
      <dgm:prSet presAssocID="{1BF98781-0329-4A67-8BBD-C717090FBBDB}" presName="background2" presStyleLbl="node2" presStyleIdx="1" presStyleCnt="4"/>
      <dgm:spPr/>
    </dgm:pt>
    <dgm:pt modelId="{13114654-F459-4735-AE80-E3B338DC5F51}" type="pres">
      <dgm:prSet presAssocID="{1BF98781-0329-4A67-8BBD-C717090FBBDB}" presName="text2" presStyleLbl="fgAcc2" presStyleIdx="1" presStyleCnt="4" custScaleX="131301">
        <dgm:presLayoutVars>
          <dgm:chPref val="3"/>
        </dgm:presLayoutVars>
      </dgm:prSet>
      <dgm:spPr/>
      <dgm:t>
        <a:bodyPr/>
        <a:lstStyle/>
        <a:p>
          <a:endParaRPr lang="en-US"/>
        </a:p>
      </dgm:t>
    </dgm:pt>
    <dgm:pt modelId="{98D4C87F-0F0E-49D2-A83B-3A9D55F91C4F}" type="pres">
      <dgm:prSet presAssocID="{1BF98781-0329-4A67-8BBD-C717090FBBDB}" presName="hierChild3" presStyleCnt="0"/>
      <dgm:spPr/>
    </dgm:pt>
    <dgm:pt modelId="{00B3E110-CA58-4E05-A24A-73BC7E338018}" type="pres">
      <dgm:prSet presAssocID="{F7630DDE-EB3F-4CFA-9FE8-2EE57DB1D024}" presName="Name17" presStyleLbl="parChTrans1D3" presStyleIdx="1" presStyleCnt="3"/>
      <dgm:spPr/>
      <dgm:t>
        <a:bodyPr/>
        <a:lstStyle/>
        <a:p>
          <a:endParaRPr lang="en-US"/>
        </a:p>
      </dgm:t>
    </dgm:pt>
    <dgm:pt modelId="{0B39A8AB-F0D4-4EA8-BF03-5B83840D4F8E}" type="pres">
      <dgm:prSet presAssocID="{5E521473-9351-4D17-9668-33DE7362BCD5}" presName="hierRoot3" presStyleCnt="0"/>
      <dgm:spPr/>
    </dgm:pt>
    <dgm:pt modelId="{5B998A34-F845-4F32-808E-CCFF6CCEECF8}" type="pres">
      <dgm:prSet presAssocID="{5E521473-9351-4D17-9668-33DE7362BCD5}" presName="composite3" presStyleCnt="0"/>
      <dgm:spPr/>
    </dgm:pt>
    <dgm:pt modelId="{71E8503A-5D6E-4F84-8EC4-77054600A57B}" type="pres">
      <dgm:prSet presAssocID="{5E521473-9351-4D17-9668-33DE7362BCD5}" presName="background3" presStyleLbl="node3" presStyleIdx="1" presStyleCnt="3"/>
      <dgm:spPr/>
    </dgm:pt>
    <dgm:pt modelId="{9FCDDA94-7D90-46F2-A3EE-674D51FEBFDF}" type="pres">
      <dgm:prSet presAssocID="{5E521473-9351-4D17-9668-33DE7362BCD5}" presName="text3" presStyleLbl="fgAcc3" presStyleIdx="1" presStyleCnt="3" custScaleX="116619">
        <dgm:presLayoutVars>
          <dgm:chPref val="3"/>
        </dgm:presLayoutVars>
      </dgm:prSet>
      <dgm:spPr/>
      <dgm:t>
        <a:bodyPr/>
        <a:lstStyle/>
        <a:p>
          <a:endParaRPr lang="en-US"/>
        </a:p>
      </dgm:t>
    </dgm:pt>
    <dgm:pt modelId="{2D8897E3-050D-4D31-BC23-7C69994DEF7D}" type="pres">
      <dgm:prSet presAssocID="{5E521473-9351-4D17-9668-33DE7362BCD5}" presName="hierChild4" presStyleCnt="0"/>
      <dgm:spPr/>
    </dgm:pt>
    <dgm:pt modelId="{59EE0A22-4A4D-4FC5-988B-A53626B6D038}" type="pres">
      <dgm:prSet presAssocID="{5ACFA21F-2720-4A8C-88AB-A9B1E12A75E5}" presName="Name23" presStyleLbl="parChTrans1D4" presStyleIdx="0" presStyleCnt="2"/>
      <dgm:spPr/>
      <dgm:t>
        <a:bodyPr/>
        <a:lstStyle/>
        <a:p>
          <a:endParaRPr lang="en-US"/>
        </a:p>
      </dgm:t>
    </dgm:pt>
    <dgm:pt modelId="{DAE2EBD4-4A77-41C8-B91D-BE5995B0A7BA}" type="pres">
      <dgm:prSet presAssocID="{81F27172-19A8-4FE8-AC05-B9F158825767}" presName="hierRoot4" presStyleCnt="0"/>
      <dgm:spPr/>
    </dgm:pt>
    <dgm:pt modelId="{05123EB8-D064-4398-B6A4-5B5534F6551E}" type="pres">
      <dgm:prSet presAssocID="{81F27172-19A8-4FE8-AC05-B9F158825767}" presName="composite4" presStyleCnt="0"/>
      <dgm:spPr/>
    </dgm:pt>
    <dgm:pt modelId="{B5CACF2C-D668-481C-9A49-D5866620BC51}" type="pres">
      <dgm:prSet presAssocID="{81F27172-19A8-4FE8-AC05-B9F158825767}" presName="background4" presStyleLbl="node4" presStyleIdx="0" presStyleCnt="2"/>
      <dgm:spPr/>
    </dgm:pt>
    <dgm:pt modelId="{8C2A5C06-413B-4FCE-9F1B-EF4873CD1805}" type="pres">
      <dgm:prSet presAssocID="{81F27172-19A8-4FE8-AC05-B9F158825767}" presName="text4" presStyleLbl="fgAcc4" presStyleIdx="0" presStyleCnt="2">
        <dgm:presLayoutVars>
          <dgm:chPref val="3"/>
        </dgm:presLayoutVars>
      </dgm:prSet>
      <dgm:spPr/>
      <dgm:t>
        <a:bodyPr/>
        <a:lstStyle/>
        <a:p>
          <a:endParaRPr lang="en-US"/>
        </a:p>
      </dgm:t>
    </dgm:pt>
    <dgm:pt modelId="{42ED6571-C286-4CD7-B037-55D7534E2AC9}" type="pres">
      <dgm:prSet presAssocID="{81F27172-19A8-4FE8-AC05-B9F158825767}" presName="hierChild5" presStyleCnt="0"/>
      <dgm:spPr/>
    </dgm:pt>
    <dgm:pt modelId="{325AA54E-D6EC-46BA-85FD-7425CAA6695B}" type="pres">
      <dgm:prSet presAssocID="{2F0ECC0F-86D3-49AC-9AC8-5D0709EEE7C8}" presName="Name10" presStyleLbl="parChTrans1D2" presStyleIdx="2" presStyleCnt="4"/>
      <dgm:spPr/>
      <dgm:t>
        <a:bodyPr/>
        <a:lstStyle/>
        <a:p>
          <a:endParaRPr lang="en-US"/>
        </a:p>
      </dgm:t>
    </dgm:pt>
    <dgm:pt modelId="{1C6D477B-1C7D-49F3-A014-6A0409BB3A80}" type="pres">
      <dgm:prSet presAssocID="{2AD13131-BF63-4684-8476-CCBE5CCE9A02}" presName="hierRoot2" presStyleCnt="0"/>
      <dgm:spPr/>
    </dgm:pt>
    <dgm:pt modelId="{170B2003-1CE6-489C-AFC8-4160E3FA923E}" type="pres">
      <dgm:prSet presAssocID="{2AD13131-BF63-4684-8476-CCBE5CCE9A02}" presName="composite2" presStyleCnt="0"/>
      <dgm:spPr/>
    </dgm:pt>
    <dgm:pt modelId="{D5D572F5-3A9C-4F53-8FC2-2F3B0351294C}" type="pres">
      <dgm:prSet presAssocID="{2AD13131-BF63-4684-8476-CCBE5CCE9A02}" presName="background2" presStyleLbl="node2" presStyleIdx="2" presStyleCnt="4"/>
      <dgm:spPr/>
    </dgm:pt>
    <dgm:pt modelId="{74F613C4-80BC-43DA-A5B6-26388F07800F}" type="pres">
      <dgm:prSet presAssocID="{2AD13131-BF63-4684-8476-CCBE5CCE9A02}" presName="text2" presStyleLbl="fgAcc2" presStyleIdx="2" presStyleCnt="4" custScaleX="113390">
        <dgm:presLayoutVars>
          <dgm:chPref val="3"/>
        </dgm:presLayoutVars>
      </dgm:prSet>
      <dgm:spPr/>
      <dgm:t>
        <a:bodyPr/>
        <a:lstStyle/>
        <a:p>
          <a:endParaRPr lang="en-US"/>
        </a:p>
      </dgm:t>
    </dgm:pt>
    <dgm:pt modelId="{F789F915-41B4-4BC1-A355-26CCBB80DE55}" type="pres">
      <dgm:prSet presAssocID="{2AD13131-BF63-4684-8476-CCBE5CCE9A02}" presName="hierChild3" presStyleCnt="0"/>
      <dgm:spPr/>
    </dgm:pt>
    <dgm:pt modelId="{CB0DF2D4-E462-4F9C-B208-03545201CFD1}" type="pres">
      <dgm:prSet presAssocID="{75D63BDF-A524-483C-AFD0-15C8E9044A89}" presName="Name17" presStyleLbl="parChTrans1D3" presStyleIdx="2" presStyleCnt="3"/>
      <dgm:spPr/>
      <dgm:t>
        <a:bodyPr/>
        <a:lstStyle/>
        <a:p>
          <a:endParaRPr lang="en-US"/>
        </a:p>
      </dgm:t>
    </dgm:pt>
    <dgm:pt modelId="{598ED805-26E1-40F0-86FC-64BE840A72A5}" type="pres">
      <dgm:prSet presAssocID="{C1F424B1-E0D2-4FED-9E22-642D8812091D}" presName="hierRoot3" presStyleCnt="0"/>
      <dgm:spPr/>
    </dgm:pt>
    <dgm:pt modelId="{D61FE5BD-C2A5-4B36-94A7-08796ECD7BDE}" type="pres">
      <dgm:prSet presAssocID="{C1F424B1-E0D2-4FED-9E22-642D8812091D}" presName="composite3" presStyleCnt="0"/>
      <dgm:spPr/>
    </dgm:pt>
    <dgm:pt modelId="{4E055952-571C-4C4D-9BE2-42B7BA9AE0EC}" type="pres">
      <dgm:prSet presAssocID="{C1F424B1-E0D2-4FED-9E22-642D8812091D}" presName="background3" presStyleLbl="node3" presStyleIdx="2" presStyleCnt="3"/>
      <dgm:spPr/>
    </dgm:pt>
    <dgm:pt modelId="{78E4B702-9751-4FCB-8559-A77E4F62AA42}" type="pres">
      <dgm:prSet presAssocID="{C1F424B1-E0D2-4FED-9E22-642D8812091D}" presName="text3" presStyleLbl="fgAcc3" presStyleIdx="2" presStyleCnt="3" custScaleX="143206" custScaleY="192554">
        <dgm:presLayoutVars>
          <dgm:chPref val="3"/>
        </dgm:presLayoutVars>
      </dgm:prSet>
      <dgm:spPr/>
      <dgm:t>
        <a:bodyPr/>
        <a:lstStyle/>
        <a:p>
          <a:endParaRPr lang="en-US"/>
        </a:p>
      </dgm:t>
    </dgm:pt>
    <dgm:pt modelId="{0950ABEE-C0C5-4FA4-B196-2A4185C9120D}" type="pres">
      <dgm:prSet presAssocID="{C1F424B1-E0D2-4FED-9E22-642D8812091D}" presName="hierChild4" presStyleCnt="0"/>
      <dgm:spPr/>
    </dgm:pt>
    <dgm:pt modelId="{A091BA0C-0DBF-4A97-B7CD-DCC76CFDCEDD}" type="pres">
      <dgm:prSet presAssocID="{2D2C9A10-618A-4674-8654-F340B4C3E9C8}" presName="Name23" presStyleLbl="parChTrans1D4" presStyleIdx="1" presStyleCnt="2"/>
      <dgm:spPr/>
      <dgm:t>
        <a:bodyPr/>
        <a:lstStyle/>
        <a:p>
          <a:endParaRPr lang="en-US"/>
        </a:p>
      </dgm:t>
    </dgm:pt>
    <dgm:pt modelId="{6B5A94AD-B59E-4895-988A-C6202F5C6D6F}" type="pres">
      <dgm:prSet presAssocID="{C3BF46E5-52FD-4AC5-BEE5-E8F93EFDB600}" presName="hierRoot4" presStyleCnt="0"/>
      <dgm:spPr/>
    </dgm:pt>
    <dgm:pt modelId="{41FB6F67-461A-4701-8E53-3388EE6B51B3}" type="pres">
      <dgm:prSet presAssocID="{C3BF46E5-52FD-4AC5-BEE5-E8F93EFDB600}" presName="composite4" presStyleCnt="0"/>
      <dgm:spPr/>
    </dgm:pt>
    <dgm:pt modelId="{5A4B1ADA-1173-4EFE-9AFB-B7BD3E7CFD12}" type="pres">
      <dgm:prSet presAssocID="{C3BF46E5-52FD-4AC5-BEE5-E8F93EFDB600}" presName="background4" presStyleLbl="node4" presStyleIdx="1" presStyleCnt="2"/>
      <dgm:spPr/>
    </dgm:pt>
    <dgm:pt modelId="{9360B80C-7EB8-4EBC-88FE-710E7EF92166}" type="pres">
      <dgm:prSet presAssocID="{C3BF46E5-52FD-4AC5-BEE5-E8F93EFDB600}" presName="text4" presStyleLbl="fgAcc4" presStyleIdx="1" presStyleCnt="2">
        <dgm:presLayoutVars>
          <dgm:chPref val="3"/>
        </dgm:presLayoutVars>
      </dgm:prSet>
      <dgm:spPr/>
      <dgm:t>
        <a:bodyPr/>
        <a:lstStyle/>
        <a:p>
          <a:endParaRPr lang="en-US"/>
        </a:p>
      </dgm:t>
    </dgm:pt>
    <dgm:pt modelId="{F73F5C05-C90B-43CA-A570-C39D301B3E65}" type="pres">
      <dgm:prSet presAssocID="{C3BF46E5-52FD-4AC5-BEE5-E8F93EFDB600}" presName="hierChild5" presStyleCnt="0"/>
      <dgm:spPr/>
    </dgm:pt>
    <dgm:pt modelId="{1B46771E-09FA-4FFA-9B93-31BBF5499FEE}" type="pres">
      <dgm:prSet presAssocID="{799B7D35-7C44-461F-9080-7FDC162FEA33}" presName="Name10" presStyleLbl="parChTrans1D2" presStyleIdx="3" presStyleCnt="4"/>
      <dgm:spPr/>
      <dgm:t>
        <a:bodyPr/>
        <a:lstStyle/>
        <a:p>
          <a:endParaRPr lang="en-US"/>
        </a:p>
      </dgm:t>
    </dgm:pt>
    <dgm:pt modelId="{8E296348-6E7D-4911-A647-DD731B870153}" type="pres">
      <dgm:prSet presAssocID="{4130A46F-2CCE-4E1E-B4BD-C77D125AEAC4}" presName="hierRoot2" presStyleCnt="0"/>
      <dgm:spPr/>
    </dgm:pt>
    <dgm:pt modelId="{B9EC419F-34C6-4FCA-8818-D69ECA3F69B8}" type="pres">
      <dgm:prSet presAssocID="{4130A46F-2CCE-4E1E-B4BD-C77D125AEAC4}" presName="composite2" presStyleCnt="0"/>
      <dgm:spPr/>
    </dgm:pt>
    <dgm:pt modelId="{928D2EC2-A7BB-472C-8F04-3598957A2EF8}" type="pres">
      <dgm:prSet presAssocID="{4130A46F-2CCE-4E1E-B4BD-C77D125AEAC4}" presName="background2" presStyleLbl="node2" presStyleIdx="3" presStyleCnt="4"/>
      <dgm:spPr/>
    </dgm:pt>
    <dgm:pt modelId="{1CCA7F14-33E5-4AED-8525-77BE81985724}" type="pres">
      <dgm:prSet presAssocID="{4130A46F-2CCE-4E1E-B4BD-C77D125AEAC4}" presName="text2" presStyleLbl="fgAcc2" presStyleIdx="3" presStyleCnt="4" custScaleX="100422">
        <dgm:presLayoutVars>
          <dgm:chPref val="3"/>
        </dgm:presLayoutVars>
      </dgm:prSet>
      <dgm:spPr/>
      <dgm:t>
        <a:bodyPr/>
        <a:lstStyle/>
        <a:p>
          <a:endParaRPr lang="en-US"/>
        </a:p>
      </dgm:t>
    </dgm:pt>
    <dgm:pt modelId="{11A4C203-0D56-4108-970E-E3E13B7F2755}" type="pres">
      <dgm:prSet presAssocID="{4130A46F-2CCE-4E1E-B4BD-C77D125AEAC4}" presName="hierChild3" presStyleCnt="0"/>
      <dgm:spPr/>
    </dgm:pt>
  </dgm:ptLst>
  <dgm:cxnLst>
    <dgm:cxn modelId="{D797B4B5-94C3-4FA3-AE3C-1C739B38EF9F}" type="presOf" srcId="{75D63BDF-A524-483C-AFD0-15C8E9044A89}" destId="{CB0DF2D4-E462-4F9C-B208-03545201CFD1}" srcOrd="0" destOrd="0" presId="urn:microsoft.com/office/officeart/2005/8/layout/hierarchy1"/>
    <dgm:cxn modelId="{63014065-73F0-4FC4-B078-070D6A0D642E}" type="presOf" srcId="{1EFC5E12-EB43-4DC8-9A16-72BCD569F608}" destId="{0708098D-34A5-434F-BDEE-5BBD3CE5C8DA}" srcOrd="0" destOrd="0" presId="urn:microsoft.com/office/officeart/2005/8/layout/hierarchy1"/>
    <dgm:cxn modelId="{88E57869-10C3-4319-8FF5-ED5C6A732A61}" type="presOf" srcId="{81F27172-19A8-4FE8-AC05-B9F158825767}" destId="{8C2A5C06-413B-4FCE-9F1B-EF4873CD1805}" srcOrd="0" destOrd="0" presId="urn:microsoft.com/office/officeart/2005/8/layout/hierarchy1"/>
    <dgm:cxn modelId="{DDF10F2F-A8FE-4895-9AA0-55C7909D6F5F}" type="presOf" srcId="{3A19522E-1F4C-40EE-96B3-43B23E907942}" destId="{C6922C57-5416-45AD-99F2-DDE72BF6AF8D}" srcOrd="0" destOrd="0" presId="urn:microsoft.com/office/officeart/2005/8/layout/hierarchy1"/>
    <dgm:cxn modelId="{2D67EC7B-A530-47EB-8CC5-F48A804D58A1}" type="presOf" srcId="{1BF98781-0329-4A67-8BBD-C717090FBBDB}" destId="{13114654-F459-4735-AE80-E3B338DC5F51}" srcOrd="0" destOrd="0" presId="urn:microsoft.com/office/officeart/2005/8/layout/hierarchy1"/>
    <dgm:cxn modelId="{D405F7C0-FF99-487F-8763-78E4D2A8EF74}" type="presOf" srcId="{D019F1E7-A9EA-43EE-AEC6-9BC982393B5C}" destId="{F437CE59-1791-48F5-B9A6-7A46B84DD1C6}" srcOrd="0" destOrd="0" presId="urn:microsoft.com/office/officeart/2005/8/layout/hierarchy1"/>
    <dgm:cxn modelId="{AA765767-594D-4C11-8360-89D4578F8738}" type="presOf" srcId="{5E521473-9351-4D17-9668-33DE7362BCD5}" destId="{9FCDDA94-7D90-46F2-A3EE-674D51FEBFDF}" srcOrd="0" destOrd="0" presId="urn:microsoft.com/office/officeart/2005/8/layout/hierarchy1"/>
    <dgm:cxn modelId="{CED82F84-91A0-42B0-8E97-D17731B43B88}" srcId="{2AD13131-BF63-4684-8476-CCBE5CCE9A02}" destId="{C1F424B1-E0D2-4FED-9E22-642D8812091D}" srcOrd="0" destOrd="0" parTransId="{75D63BDF-A524-483C-AFD0-15C8E9044A89}" sibTransId="{7352738A-A296-4F14-BD74-DB2B98A577D6}"/>
    <dgm:cxn modelId="{446765B7-F475-465E-A407-4DFC818B7B55}" srcId="{D019F1E7-A9EA-43EE-AEC6-9BC982393B5C}" destId="{1BF98781-0329-4A67-8BBD-C717090FBBDB}" srcOrd="1" destOrd="0" parTransId="{3A19522E-1F4C-40EE-96B3-43B23E907942}" sibTransId="{B2B2652C-ED58-4AB3-A26E-229AA76F89A6}"/>
    <dgm:cxn modelId="{6C3B31E3-9ABA-4724-9950-BC5F049624B9}" type="presOf" srcId="{815B695B-6BE2-45D2-92E3-24F3E296013C}" destId="{DC1C470A-5A32-4B75-BB85-A1CE470600A6}" srcOrd="0" destOrd="0" presId="urn:microsoft.com/office/officeart/2005/8/layout/hierarchy1"/>
    <dgm:cxn modelId="{BAA73641-7044-4B7A-B176-6BE44E2B9489}" type="presOf" srcId="{C1F424B1-E0D2-4FED-9E22-642D8812091D}" destId="{78E4B702-9751-4FCB-8559-A77E4F62AA42}" srcOrd="0" destOrd="0" presId="urn:microsoft.com/office/officeart/2005/8/layout/hierarchy1"/>
    <dgm:cxn modelId="{A9081346-BBBE-4CCE-B3A2-00A7A5A839CF}" srcId="{1BF98781-0329-4A67-8BBD-C717090FBBDB}" destId="{5E521473-9351-4D17-9668-33DE7362BCD5}" srcOrd="0" destOrd="0" parTransId="{F7630DDE-EB3F-4CFA-9FE8-2EE57DB1D024}" sibTransId="{E55A87E4-C681-47F8-AF95-77ECEB47EA14}"/>
    <dgm:cxn modelId="{2281D305-BD3A-4CED-AAA8-6DB7C03E5178}" type="presOf" srcId="{799B7D35-7C44-461F-9080-7FDC162FEA33}" destId="{1B46771E-09FA-4FFA-9B93-31BBF5499FEE}" srcOrd="0" destOrd="0" presId="urn:microsoft.com/office/officeart/2005/8/layout/hierarchy1"/>
    <dgm:cxn modelId="{0D8ACFC9-52FD-4649-9E7D-EA2CC56FAC83}" srcId="{D019F1E7-A9EA-43EE-AEC6-9BC982393B5C}" destId="{2AD13131-BF63-4684-8476-CCBE5CCE9A02}" srcOrd="2" destOrd="0" parTransId="{2F0ECC0F-86D3-49AC-9AC8-5D0709EEE7C8}" sibTransId="{CC1D61CC-FF3A-416C-8B62-28D230085993}"/>
    <dgm:cxn modelId="{DF492C75-570B-47CF-8063-36D47F88D49A}" srcId="{815B695B-6BE2-45D2-92E3-24F3E296013C}" destId="{1EFC5E12-EB43-4DC8-9A16-72BCD569F608}" srcOrd="0" destOrd="0" parTransId="{AE9EAC02-4EF2-41DD-8AF8-0427DEEC9671}" sibTransId="{851F2C20-B168-419D-AAEA-CE7B3443F4F9}"/>
    <dgm:cxn modelId="{F46C965C-0DC2-4ECE-9DDA-D5A89488E79B}" type="presOf" srcId="{E9FAC11B-4197-41DC-8D7C-6D0D2D8DD44B}" destId="{45D2431C-9F1D-4FEB-9B65-8C20CCD048DD}" srcOrd="0" destOrd="0" presId="urn:microsoft.com/office/officeart/2005/8/layout/hierarchy1"/>
    <dgm:cxn modelId="{050C6142-6E04-41C3-AB48-FCF330842CD1}" type="presOf" srcId="{2AD13131-BF63-4684-8476-CCBE5CCE9A02}" destId="{74F613C4-80BC-43DA-A5B6-26388F07800F}" srcOrd="0" destOrd="0" presId="urn:microsoft.com/office/officeart/2005/8/layout/hierarchy1"/>
    <dgm:cxn modelId="{E418F06C-B500-487E-97ED-B87B4F467520}" srcId="{D019F1E7-A9EA-43EE-AEC6-9BC982393B5C}" destId="{4130A46F-2CCE-4E1E-B4BD-C77D125AEAC4}" srcOrd="3" destOrd="0" parTransId="{799B7D35-7C44-461F-9080-7FDC162FEA33}" sibTransId="{A7322D02-EBE3-43A6-84DD-9231F4AFA029}"/>
    <dgm:cxn modelId="{D564D560-1E15-4AE1-B856-C0CE4E9653D2}" type="presOf" srcId="{4130A46F-2CCE-4E1E-B4BD-C77D125AEAC4}" destId="{1CCA7F14-33E5-4AED-8525-77BE81985724}" srcOrd="0" destOrd="0" presId="urn:microsoft.com/office/officeart/2005/8/layout/hierarchy1"/>
    <dgm:cxn modelId="{8E8E955B-1DE2-44C5-9C2D-AA9556F9840C}" srcId="{D019F1E7-A9EA-43EE-AEC6-9BC982393B5C}" destId="{815B695B-6BE2-45D2-92E3-24F3E296013C}" srcOrd="0" destOrd="0" parTransId="{E9FAC11B-4197-41DC-8D7C-6D0D2D8DD44B}" sibTransId="{AFBD560E-66CA-4BF6-934A-3B41503C9C91}"/>
    <dgm:cxn modelId="{A21C5225-DAD3-4037-A2BE-C1377571E37D}" srcId="{5E521473-9351-4D17-9668-33DE7362BCD5}" destId="{81F27172-19A8-4FE8-AC05-B9F158825767}" srcOrd="0" destOrd="0" parTransId="{5ACFA21F-2720-4A8C-88AB-A9B1E12A75E5}" sibTransId="{738BA4EA-B513-4114-BC82-C580784CA910}"/>
    <dgm:cxn modelId="{53094EB0-5754-4DEE-8822-50DA0C9E3428}" type="presOf" srcId="{F7630DDE-EB3F-4CFA-9FE8-2EE57DB1D024}" destId="{00B3E110-CA58-4E05-A24A-73BC7E338018}" srcOrd="0" destOrd="0" presId="urn:microsoft.com/office/officeart/2005/8/layout/hierarchy1"/>
    <dgm:cxn modelId="{C505F1BD-E67E-44FF-9511-4F3D3321DBB3}" type="presOf" srcId="{AE9EAC02-4EF2-41DD-8AF8-0427DEEC9671}" destId="{907C609E-0EE9-4B1C-91BB-C26CC78FAB76}" srcOrd="0" destOrd="0" presId="urn:microsoft.com/office/officeart/2005/8/layout/hierarchy1"/>
    <dgm:cxn modelId="{D8566C56-6AE7-4D7E-A721-6098287E71C1}" srcId="{82D93742-ED37-4970-81FC-C99862692D4A}" destId="{D019F1E7-A9EA-43EE-AEC6-9BC982393B5C}" srcOrd="0" destOrd="0" parTransId="{283E50FF-2C2D-480E-948E-3D79843183C8}" sibTransId="{799633F2-89AF-4A92-A807-127586D5F844}"/>
    <dgm:cxn modelId="{E43F0AA4-96AB-403B-8104-86D3975B4760}" type="presOf" srcId="{5ACFA21F-2720-4A8C-88AB-A9B1E12A75E5}" destId="{59EE0A22-4A4D-4FC5-988B-A53626B6D038}" srcOrd="0" destOrd="0" presId="urn:microsoft.com/office/officeart/2005/8/layout/hierarchy1"/>
    <dgm:cxn modelId="{65BDFB65-A139-4AEF-ABB1-672639C8A769}" type="presOf" srcId="{82D93742-ED37-4970-81FC-C99862692D4A}" destId="{395A594B-83CE-4887-8ACD-4D95352B0D30}" srcOrd="0" destOrd="0" presId="urn:microsoft.com/office/officeart/2005/8/layout/hierarchy1"/>
    <dgm:cxn modelId="{E160F1E4-36AE-4906-A1D8-CD9E33EC4D1A}" type="presOf" srcId="{2D2C9A10-618A-4674-8654-F340B4C3E9C8}" destId="{A091BA0C-0DBF-4A97-B7CD-DCC76CFDCEDD}" srcOrd="0" destOrd="0" presId="urn:microsoft.com/office/officeart/2005/8/layout/hierarchy1"/>
    <dgm:cxn modelId="{25585C59-4846-48E3-9BF0-4A52CCB25BB4}" type="presOf" srcId="{C3BF46E5-52FD-4AC5-BEE5-E8F93EFDB600}" destId="{9360B80C-7EB8-4EBC-88FE-710E7EF92166}" srcOrd="0" destOrd="0" presId="urn:microsoft.com/office/officeart/2005/8/layout/hierarchy1"/>
    <dgm:cxn modelId="{2A8C740A-650A-418F-B629-EB1B70D28377}" srcId="{C1F424B1-E0D2-4FED-9E22-642D8812091D}" destId="{C3BF46E5-52FD-4AC5-BEE5-E8F93EFDB600}" srcOrd="0" destOrd="0" parTransId="{2D2C9A10-618A-4674-8654-F340B4C3E9C8}" sibTransId="{F0975502-8DFE-4DBE-A902-941BD02D64D0}"/>
    <dgm:cxn modelId="{7C6FDF9E-04E8-4DBA-89F8-6672B166BC07}" type="presOf" srcId="{2F0ECC0F-86D3-49AC-9AC8-5D0709EEE7C8}" destId="{325AA54E-D6EC-46BA-85FD-7425CAA6695B}" srcOrd="0" destOrd="0" presId="urn:microsoft.com/office/officeart/2005/8/layout/hierarchy1"/>
    <dgm:cxn modelId="{F4DE8068-53C1-4D75-A343-E9E281F18F06}" type="presParOf" srcId="{395A594B-83CE-4887-8ACD-4D95352B0D30}" destId="{DC703D3C-15C3-4947-9FAE-DC4F640F7B9C}" srcOrd="0" destOrd="0" presId="urn:microsoft.com/office/officeart/2005/8/layout/hierarchy1"/>
    <dgm:cxn modelId="{C82938A8-6294-476E-9132-4DBAD877193A}" type="presParOf" srcId="{DC703D3C-15C3-4947-9FAE-DC4F640F7B9C}" destId="{CEC9C0AE-86B4-4594-BBCC-82F0A3F029F0}" srcOrd="0" destOrd="0" presId="urn:microsoft.com/office/officeart/2005/8/layout/hierarchy1"/>
    <dgm:cxn modelId="{AB2E2FE7-E5DE-4EB8-AEBB-221036E14DF4}" type="presParOf" srcId="{CEC9C0AE-86B4-4594-BBCC-82F0A3F029F0}" destId="{C8A7A4F7-E321-4471-BB7E-B4544BB862FF}" srcOrd="0" destOrd="0" presId="urn:microsoft.com/office/officeart/2005/8/layout/hierarchy1"/>
    <dgm:cxn modelId="{7D65090D-FC36-4593-AD18-E810E53B8866}" type="presParOf" srcId="{CEC9C0AE-86B4-4594-BBCC-82F0A3F029F0}" destId="{F437CE59-1791-48F5-B9A6-7A46B84DD1C6}" srcOrd="1" destOrd="0" presId="urn:microsoft.com/office/officeart/2005/8/layout/hierarchy1"/>
    <dgm:cxn modelId="{31CE29FA-37A7-4BB9-BF45-2EF660A19F49}" type="presParOf" srcId="{DC703D3C-15C3-4947-9FAE-DC4F640F7B9C}" destId="{7469A9D0-33F7-422A-9E39-86082B7990A9}" srcOrd="1" destOrd="0" presId="urn:microsoft.com/office/officeart/2005/8/layout/hierarchy1"/>
    <dgm:cxn modelId="{EA8A9CB3-C0F9-4BB5-AF8C-4024980F88DA}" type="presParOf" srcId="{7469A9D0-33F7-422A-9E39-86082B7990A9}" destId="{45D2431C-9F1D-4FEB-9B65-8C20CCD048DD}" srcOrd="0" destOrd="0" presId="urn:microsoft.com/office/officeart/2005/8/layout/hierarchy1"/>
    <dgm:cxn modelId="{56DAB429-88A2-4363-BEBF-D167B07FFDE5}" type="presParOf" srcId="{7469A9D0-33F7-422A-9E39-86082B7990A9}" destId="{13555D4A-4500-483E-A6C7-7273D5F094F6}" srcOrd="1" destOrd="0" presId="urn:microsoft.com/office/officeart/2005/8/layout/hierarchy1"/>
    <dgm:cxn modelId="{1869D467-FF62-4BFC-831C-869679DE7B35}" type="presParOf" srcId="{13555D4A-4500-483E-A6C7-7273D5F094F6}" destId="{61E04C6B-8615-43CD-8639-0A2D01C0D8C2}" srcOrd="0" destOrd="0" presId="urn:microsoft.com/office/officeart/2005/8/layout/hierarchy1"/>
    <dgm:cxn modelId="{78AE0B5C-9CCC-4002-8339-D582FCCC9379}" type="presParOf" srcId="{61E04C6B-8615-43CD-8639-0A2D01C0D8C2}" destId="{39C83DBA-2C7C-4932-9895-C108D66FF6BD}" srcOrd="0" destOrd="0" presId="urn:microsoft.com/office/officeart/2005/8/layout/hierarchy1"/>
    <dgm:cxn modelId="{029BCE93-9363-456D-8821-017C03EE3F3E}" type="presParOf" srcId="{61E04C6B-8615-43CD-8639-0A2D01C0D8C2}" destId="{DC1C470A-5A32-4B75-BB85-A1CE470600A6}" srcOrd="1" destOrd="0" presId="urn:microsoft.com/office/officeart/2005/8/layout/hierarchy1"/>
    <dgm:cxn modelId="{58A6F2E4-7537-4C5C-9530-2F736D4ECBD9}" type="presParOf" srcId="{13555D4A-4500-483E-A6C7-7273D5F094F6}" destId="{BF197F5E-4BC9-4E3A-B498-457D8B3DB68A}" srcOrd="1" destOrd="0" presId="urn:microsoft.com/office/officeart/2005/8/layout/hierarchy1"/>
    <dgm:cxn modelId="{06CFF469-0524-44D6-9045-8BD38EE29209}" type="presParOf" srcId="{BF197F5E-4BC9-4E3A-B498-457D8B3DB68A}" destId="{907C609E-0EE9-4B1C-91BB-C26CC78FAB76}" srcOrd="0" destOrd="0" presId="urn:microsoft.com/office/officeart/2005/8/layout/hierarchy1"/>
    <dgm:cxn modelId="{143FF51E-A04E-4C81-AEA2-FEC75CAAE901}" type="presParOf" srcId="{BF197F5E-4BC9-4E3A-B498-457D8B3DB68A}" destId="{1A78C8CC-84A0-4D8E-9AE2-0E14E1EE8EE4}" srcOrd="1" destOrd="0" presId="urn:microsoft.com/office/officeart/2005/8/layout/hierarchy1"/>
    <dgm:cxn modelId="{958AC457-5596-4B37-8002-98DA59C00CDF}" type="presParOf" srcId="{1A78C8CC-84A0-4D8E-9AE2-0E14E1EE8EE4}" destId="{E4C8159E-BEC7-4207-80D8-93AB1F75CF42}" srcOrd="0" destOrd="0" presId="urn:microsoft.com/office/officeart/2005/8/layout/hierarchy1"/>
    <dgm:cxn modelId="{2413392D-6E94-4AA7-907A-48913B665CE7}" type="presParOf" srcId="{E4C8159E-BEC7-4207-80D8-93AB1F75CF42}" destId="{99CC20E2-BD8E-49CB-A75D-FD68A565D1E2}" srcOrd="0" destOrd="0" presId="urn:microsoft.com/office/officeart/2005/8/layout/hierarchy1"/>
    <dgm:cxn modelId="{51D00C0B-B06E-46B2-9E13-E1CDCF468BA3}" type="presParOf" srcId="{E4C8159E-BEC7-4207-80D8-93AB1F75CF42}" destId="{0708098D-34A5-434F-BDEE-5BBD3CE5C8DA}" srcOrd="1" destOrd="0" presId="urn:microsoft.com/office/officeart/2005/8/layout/hierarchy1"/>
    <dgm:cxn modelId="{268D7B49-FB12-4E99-B648-35296B4811F2}" type="presParOf" srcId="{1A78C8CC-84A0-4D8E-9AE2-0E14E1EE8EE4}" destId="{6C7BB027-29B5-43C9-882E-F44FD83B9D31}" srcOrd="1" destOrd="0" presId="urn:microsoft.com/office/officeart/2005/8/layout/hierarchy1"/>
    <dgm:cxn modelId="{0F14C86E-222B-4008-BDC3-C47C2E5344D8}" type="presParOf" srcId="{7469A9D0-33F7-422A-9E39-86082B7990A9}" destId="{C6922C57-5416-45AD-99F2-DDE72BF6AF8D}" srcOrd="2" destOrd="0" presId="urn:microsoft.com/office/officeart/2005/8/layout/hierarchy1"/>
    <dgm:cxn modelId="{ADAE37AA-E69F-4AE6-9DBC-EA78EDF9DDBF}" type="presParOf" srcId="{7469A9D0-33F7-422A-9E39-86082B7990A9}" destId="{CCCCCC4F-E726-4000-9185-A0D5E6923A57}" srcOrd="3" destOrd="0" presId="urn:microsoft.com/office/officeart/2005/8/layout/hierarchy1"/>
    <dgm:cxn modelId="{CD346C0C-2971-4BF8-B073-B2133CC1B7FB}" type="presParOf" srcId="{CCCCCC4F-E726-4000-9185-A0D5E6923A57}" destId="{3E9E2580-37C3-4F96-8212-0381BF312275}" srcOrd="0" destOrd="0" presId="urn:microsoft.com/office/officeart/2005/8/layout/hierarchy1"/>
    <dgm:cxn modelId="{E84D1D4F-2462-4715-994C-195214BB5DD9}" type="presParOf" srcId="{3E9E2580-37C3-4F96-8212-0381BF312275}" destId="{A8002085-B784-4EB5-8507-ADF55F9ED6B4}" srcOrd="0" destOrd="0" presId="urn:microsoft.com/office/officeart/2005/8/layout/hierarchy1"/>
    <dgm:cxn modelId="{E724BD6F-915C-4A7C-A6F7-F4A5C0B0F51A}" type="presParOf" srcId="{3E9E2580-37C3-4F96-8212-0381BF312275}" destId="{13114654-F459-4735-AE80-E3B338DC5F51}" srcOrd="1" destOrd="0" presId="urn:microsoft.com/office/officeart/2005/8/layout/hierarchy1"/>
    <dgm:cxn modelId="{186F30FF-45F2-4977-8006-7F401E29DEB8}" type="presParOf" srcId="{CCCCCC4F-E726-4000-9185-A0D5E6923A57}" destId="{98D4C87F-0F0E-49D2-A83B-3A9D55F91C4F}" srcOrd="1" destOrd="0" presId="urn:microsoft.com/office/officeart/2005/8/layout/hierarchy1"/>
    <dgm:cxn modelId="{3170CC19-5B7B-45F0-933C-4BE5E82E5955}" type="presParOf" srcId="{98D4C87F-0F0E-49D2-A83B-3A9D55F91C4F}" destId="{00B3E110-CA58-4E05-A24A-73BC7E338018}" srcOrd="0" destOrd="0" presId="urn:microsoft.com/office/officeart/2005/8/layout/hierarchy1"/>
    <dgm:cxn modelId="{17F8E8E5-556B-48D0-B807-932D7BD29076}" type="presParOf" srcId="{98D4C87F-0F0E-49D2-A83B-3A9D55F91C4F}" destId="{0B39A8AB-F0D4-4EA8-BF03-5B83840D4F8E}" srcOrd="1" destOrd="0" presId="urn:microsoft.com/office/officeart/2005/8/layout/hierarchy1"/>
    <dgm:cxn modelId="{5CD807DC-4230-4548-A733-9145906743E0}" type="presParOf" srcId="{0B39A8AB-F0D4-4EA8-BF03-5B83840D4F8E}" destId="{5B998A34-F845-4F32-808E-CCFF6CCEECF8}" srcOrd="0" destOrd="0" presId="urn:microsoft.com/office/officeart/2005/8/layout/hierarchy1"/>
    <dgm:cxn modelId="{6780C6F2-3155-44BB-BB72-BEBB5941D9C6}" type="presParOf" srcId="{5B998A34-F845-4F32-808E-CCFF6CCEECF8}" destId="{71E8503A-5D6E-4F84-8EC4-77054600A57B}" srcOrd="0" destOrd="0" presId="urn:microsoft.com/office/officeart/2005/8/layout/hierarchy1"/>
    <dgm:cxn modelId="{E324E607-178A-4955-9177-AA4E7F7F401D}" type="presParOf" srcId="{5B998A34-F845-4F32-808E-CCFF6CCEECF8}" destId="{9FCDDA94-7D90-46F2-A3EE-674D51FEBFDF}" srcOrd="1" destOrd="0" presId="urn:microsoft.com/office/officeart/2005/8/layout/hierarchy1"/>
    <dgm:cxn modelId="{D8B47B20-9BE9-497E-87AE-85B71E423F37}" type="presParOf" srcId="{0B39A8AB-F0D4-4EA8-BF03-5B83840D4F8E}" destId="{2D8897E3-050D-4D31-BC23-7C69994DEF7D}" srcOrd="1" destOrd="0" presId="urn:microsoft.com/office/officeart/2005/8/layout/hierarchy1"/>
    <dgm:cxn modelId="{E5AE43A7-B148-415F-8C32-0FF7B6AC40D6}" type="presParOf" srcId="{2D8897E3-050D-4D31-BC23-7C69994DEF7D}" destId="{59EE0A22-4A4D-4FC5-988B-A53626B6D038}" srcOrd="0" destOrd="0" presId="urn:microsoft.com/office/officeart/2005/8/layout/hierarchy1"/>
    <dgm:cxn modelId="{A7CF6FB7-E3A4-44B2-9181-8238BA461644}" type="presParOf" srcId="{2D8897E3-050D-4D31-BC23-7C69994DEF7D}" destId="{DAE2EBD4-4A77-41C8-B91D-BE5995B0A7BA}" srcOrd="1" destOrd="0" presId="urn:microsoft.com/office/officeart/2005/8/layout/hierarchy1"/>
    <dgm:cxn modelId="{DB52F430-D9D6-40C1-B3AC-4C8DF55FF4F7}" type="presParOf" srcId="{DAE2EBD4-4A77-41C8-B91D-BE5995B0A7BA}" destId="{05123EB8-D064-4398-B6A4-5B5534F6551E}" srcOrd="0" destOrd="0" presId="urn:microsoft.com/office/officeart/2005/8/layout/hierarchy1"/>
    <dgm:cxn modelId="{E49556A4-D403-4CD6-B348-864FF6DE8D7D}" type="presParOf" srcId="{05123EB8-D064-4398-B6A4-5B5534F6551E}" destId="{B5CACF2C-D668-481C-9A49-D5866620BC51}" srcOrd="0" destOrd="0" presId="urn:microsoft.com/office/officeart/2005/8/layout/hierarchy1"/>
    <dgm:cxn modelId="{80576814-B686-4483-A073-EFE37AA01F9D}" type="presParOf" srcId="{05123EB8-D064-4398-B6A4-5B5534F6551E}" destId="{8C2A5C06-413B-4FCE-9F1B-EF4873CD1805}" srcOrd="1" destOrd="0" presId="urn:microsoft.com/office/officeart/2005/8/layout/hierarchy1"/>
    <dgm:cxn modelId="{4290C6FB-6CD2-42BE-846E-9E6ACF401A60}" type="presParOf" srcId="{DAE2EBD4-4A77-41C8-B91D-BE5995B0A7BA}" destId="{42ED6571-C286-4CD7-B037-55D7534E2AC9}" srcOrd="1" destOrd="0" presId="urn:microsoft.com/office/officeart/2005/8/layout/hierarchy1"/>
    <dgm:cxn modelId="{CE417068-2445-4032-AD10-1F81D169CA60}" type="presParOf" srcId="{7469A9D0-33F7-422A-9E39-86082B7990A9}" destId="{325AA54E-D6EC-46BA-85FD-7425CAA6695B}" srcOrd="4" destOrd="0" presId="urn:microsoft.com/office/officeart/2005/8/layout/hierarchy1"/>
    <dgm:cxn modelId="{12E3A745-9AA1-46A5-B32C-77C6A013CBBD}" type="presParOf" srcId="{7469A9D0-33F7-422A-9E39-86082B7990A9}" destId="{1C6D477B-1C7D-49F3-A014-6A0409BB3A80}" srcOrd="5" destOrd="0" presId="urn:microsoft.com/office/officeart/2005/8/layout/hierarchy1"/>
    <dgm:cxn modelId="{860CEE90-25A5-48DB-A1CE-7BF515BCE3A4}" type="presParOf" srcId="{1C6D477B-1C7D-49F3-A014-6A0409BB3A80}" destId="{170B2003-1CE6-489C-AFC8-4160E3FA923E}" srcOrd="0" destOrd="0" presId="urn:microsoft.com/office/officeart/2005/8/layout/hierarchy1"/>
    <dgm:cxn modelId="{D24806DD-26CD-4C2E-BA3D-723A255C0E98}" type="presParOf" srcId="{170B2003-1CE6-489C-AFC8-4160E3FA923E}" destId="{D5D572F5-3A9C-4F53-8FC2-2F3B0351294C}" srcOrd="0" destOrd="0" presId="urn:microsoft.com/office/officeart/2005/8/layout/hierarchy1"/>
    <dgm:cxn modelId="{64C11F83-DB8E-4159-A17B-E53AEACDEB0B}" type="presParOf" srcId="{170B2003-1CE6-489C-AFC8-4160E3FA923E}" destId="{74F613C4-80BC-43DA-A5B6-26388F07800F}" srcOrd="1" destOrd="0" presId="urn:microsoft.com/office/officeart/2005/8/layout/hierarchy1"/>
    <dgm:cxn modelId="{6A21E1F1-A84B-4640-ABA4-6C3E1B532E07}" type="presParOf" srcId="{1C6D477B-1C7D-49F3-A014-6A0409BB3A80}" destId="{F789F915-41B4-4BC1-A355-26CCBB80DE55}" srcOrd="1" destOrd="0" presId="urn:microsoft.com/office/officeart/2005/8/layout/hierarchy1"/>
    <dgm:cxn modelId="{F85F6960-8996-40DF-8FBF-2FF9179DA23E}" type="presParOf" srcId="{F789F915-41B4-4BC1-A355-26CCBB80DE55}" destId="{CB0DF2D4-E462-4F9C-B208-03545201CFD1}" srcOrd="0" destOrd="0" presId="urn:microsoft.com/office/officeart/2005/8/layout/hierarchy1"/>
    <dgm:cxn modelId="{B6FA3D96-E2D0-4D02-B8D1-2E7FF2FDE152}" type="presParOf" srcId="{F789F915-41B4-4BC1-A355-26CCBB80DE55}" destId="{598ED805-26E1-40F0-86FC-64BE840A72A5}" srcOrd="1" destOrd="0" presId="urn:microsoft.com/office/officeart/2005/8/layout/hierarchy1"/>
    <dgm:cxn modelId="{1F1BE6AC-F5D9-4C9E-BF30-0C43D02FD0F2}" type="presParOf" srcId="{598ED805-26E1-40F0-86FC-64BE840A72A5}" destId="{D61FE5BD-C2A5-4B36-94A7-08796ECD7BDE}" srcOrd="0" destOrd="0" presId="urn:microsoft.com/office/officeart/2005/8/layout/hierarchy1"/>
    <dgm:cxn modelId="{DC86FDFF-821E-4BF0-B62E-C0B391B59E46}" type="presParOf" srcId="{D61FE5BD-C2A5-4B36-94A7-08796ECD7BDE}" destId="{4E055952-571C-4C4D-9BE2-42B7BA9AE0EC}" srcOrd="0" destOrd="0" presId="urn:microsoft.com/office/officeart/2005/8/layout/hierarchy1"/>
    <dgm:cxn modelId="{DC41485E-B827-40B8-AF67-3CE24CFB906A}" type="presParOf" srcId="{D61FE5BD-C2A5-4B36-94A7-08796ECD7BDE}" destId="{78E4B702-9751-4FCB-8559-A77E4F62AA42}" srcOrd="1" destOrd="0" presId="urn:microsoft.com/office/officeart/2005/8/layout/hierarchy1"/>
    <dgm:cxn modelId="{D7058EE4-74EB-4657-86DD-2CD7DE3AA5D5}" type="presParOf" srcId="{598ED805-26E1-40F0-86FC-64BE840A72A5}" destId="{0950ABEE-C0C5-4FA4-B196-2A4185C9120D}" srcOrd="1" destOrd="0" presId="urn:microsoft.com/office/officeart/2005/8/layout/hierarchy1"/>
    <dgm:cxn modelId="{824584EA-1FA2-41F7-8D31-2C13FBE3F098}" type="presParOf" srcId="{0950ABEE-C0C5-4FA4-B196-2A4185C9120D}" destId="{A091BA0C-0DBF-4A97-B7CD-DCC76CFDCEDD}" srcOrd="0" destOrd="0" presId="urn:microsoft.com/office/officeart/2005/8/layout/hierarchy1"/>
    <dgm:cxn modelId="{0B5F024D-B5CE-4C9B-BB39-58A8CB03ED22}" type="presParOf" srcId="{0950ABEE-C0C5-4FA4-B196-2A4185C9120D}" destId="{6B5A94AD-B59E-4895-988A-C6202F5C6D6F}" srcOrd="1" destOrd="0" presId="urn:microsoft.com/office/officeart/2005/8/layout/hierarchy1"/>
    <dgm:cxn modelId="{02CA389A-B1B9-4BC0-9340-2496E47365F3}" type="presParOf" srcId="{6B5A94AD-B59E-4895-988A-C6202F5C6D6F}" destId="{41FB6F67-461A-4701-8E53-3388EE6B51B3}" srcOrd="0" destOrd="0" presId="urn:microsoft.com/office/officeart/2005/8/layout/hierarchy1"/>
    <dgm:cxn modelId="{4C8E1E5B-1FFC-4CC7-9F68-9691AC00F308}" type="presParOf" srcId="{41FB6F67-461A-4701-8E53-3388EE6B51B3}" destId="{5A4B1ADA-1173-4EFE-9AFB-B7BD3E7CFD12}" srcOrd="0" destOrd="0" presId="urn:microsoft.com/office/officeart/2005/8/layout/hierarchy1"/>
    <dgm:cxn modelId="{689457B7-14C3-40FF-9B17-E3922B431DC6}" type="presParOf" srcId="{41FB6F67-461A-4701-8E53-3388EE6B51B3}" destId="{9360B80C-7EB8-4EBC-88FE-710E7EF92166}" srcOrd="1" destOrd="0" presId="urn:microsoft.com/office/officeart/2005/8/layout/hierarchy1"/>
    <dgm:cxn modelId="{1DF6C8A3-D0E4-426B-850E-1236A90C16C6}" type="presParOf" srcId="{6B5A94AD-B59E-4895-988A-C6202F5C6D6F}" destId="{F73F5C05-C90B-43CA-A570-C39D301B3E65}" srcOrd="1" destOrd="0" presId="urn:microsoft.com/office/officeart/2005/8/layout/hierarchy1"/>
    <dgm:cxn modelId="{F9C23476-B1C0-4085-AB5C-CB11E79D555A}" type="presParOf" srcId="{7469A9D0-33F7-422A-9E39-86082B7990A9}" destId="{1B46771E-09FA-4FFA-9B93-31BBF5499FEE}" srcOrd="6" destOrd="0" presId="urn:microsoft.com/office/officeart/2005/8/layout/hierarchy1"/>
    <dgm:cxn modelId="{10EB8E50-21A6-4F92-A373-868171423645}" type="presParOf" srcId="{7469A9D0-33F7-422A-9E39-86082B7990A9}" destId="{8E296348-6E7D-4911-A647-DD731B870153}" srcOrd="7" destOrd="0" presId="urn:microsoft.com/office/officeart/2005/8/layout/hierarchy1"/>
    <dgm:cxn modelId="{526D3164-741F-45BD-BD56-299FC15A7506}" type="presParOf" srcId="{8E296348-6E7D-4911-A647-DD731B870153}" destId="{B9EC419F-34C6-4FCA-8818-D69ECA3F69B8}" srcOrd="0" destOrd="0" presId="urn:microsoft.com/office/officeart/2005/8/layout/hierarchy1"/>
    <dgm:cxn modelId="{3B9CF37C-5B0D-4097-9A10-706DC5A4AF1C}" type="presParOf" srcId="{B9EC419F-34C6-4FCA-8818-D69ECA3F69B8}" destId="{928D2EC2-A7BB-472C-8F04-3598957A2EF8}" srcOrd="0" destOrd="0" presId="urn:microsoft.com/office/officeart/2005/8/layout/hierarchy1"/>
    <dgm:cxn modelId="{12C8751C-D065-4DB1-AAC7-1E26AEBD6468}" type="presParOf" srcId="{B9EC419F-34C6-4FCA-8818-D69ECA3F69B8}" destId="{1CCA7F14-33E5-4AED-8525-77BE81985724}" srcOrd="1" destOrd="0" presId="urn:microsoft.com/office/officeart/2005/8/layout/hierarchy1"/>
    <dgm:cxn modelId="{5300AC1F-CDF3-43A4-8316-A4F3EB3912D5}" type="presParOf" srcId="{8E296348-6E7D-4911-A647-DD731B870153}" destId="{11A4C203-0D56-4108-970E-E3E13B7F27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555DE7-0DD0-4C1D-9096-C37AFFABE7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5FEEA3E-D834-4E44-B181-9D5DC400BDFE}">
      <dgm:prSet phldrT="[Text]"/>
      <dgm:spPr/>
      <dgm:t>
        <a:bodyPr/>
        <a:lstStyle/>
        <a:p>
          <a:r>
            <a:rPr lang="en-US" dirty="0" smtClean="0">
              <a:solidFill>
                <a:schemeClr val="bg1"/>
              </a:solidFill>
            </a:rPr>
            <a:t>Behavioral</a:t>
          </a:r>
          <a:endParaRPr lang="en-US" dirty="0">
            <a:solidFill>
              <a:schemeClr val="bg1"/>
            </a:solidFill>
          </a:endParaRPr>
        </a:p>
      </dgm:t>
    </dgm:pt>
    <dgm:pt modelId="{8553E858-D8C8-4EF3-9CC4-CE9A5BB273BC}" type="parTrans" cxnId="{2FE75F61-1D6B-4764-A336-78B91DBB40C8}">
      <dgm:prSet/>
      <dgm:spPr/>
      <dgm:t>
        <a:bodyPr/>
        <a:lstStyle/>
        <a:p>
          <a:endParaRPr lang="en-US"/>
        </a:p>
      </dgm:t>
    </dgm:pt>
    <dgm:pt modelId="{66DDD626-7F1E-40C4-85A3-9C13431C84F5}" type="sibTrans" cxnId="{2FE75F61-1D6B-4764-A336-78B91DBB40C8}">
      <dgm:prSet/>
      <dgm:spPr/>
      <dgm:t>
        <a:bodyPr/>
        <a:lstStyle/>
        <a:p>
          <a:endParaRPr lang="en-US"/>
        </a:p>
      </dgm:t>
    </dgm:pt>
    <dgm:pt modelId="{95B003EF-35D7-4098-98B8-FC451F865EEA}">
      <dgm:prSet phldrT="[Text]"/>
      <dgm:spPr/>
      <dgm:t>
        <a:bodyPr/>
        <a:lstStyle/>
        <a:p>
          <a:r>
            <a:rPr lang="en-US" dirty="0" smtClean="0"/>
            <a:t>HIV pre and post test counseling</a:t>
          </a:r>
          <a:endParaRPr lang="en-US" dirty="0"/>
        </a:p>
      </dgm:t>
    </dgm:pt>
    <dgm:pt modelId="{0B972A90-E068-48C4-B2AF-709391B7DFB4}" type="parTrans" cxnId="{F47F79B6-2609-4E43-9253-27805B179F8B}">
      <dgm:prSet/>
      <dgm:spPr/>
      <dgm:t>
        <a:bodyPr/>
        <a:lstStyle/>
        <a:p>
          <a:endParaRPr lang="en-US"/>
        </a:p>
      </dgm:t>
    </dgm:pt>
    <dgm:pt modelId="{1D0D2AE8-0E58-4F24-9D61-E6B2ECC6B846}" type="sibTrans" cxnId="{F47F79B6-2609-4E43-9253-27805B179F8B}">
      <dgm:prSet/>
      <dgm:spPr/>
      <dgm:t>
        <a:bodyPr/>
        <a:lstStyle/>
        <a:p>
          <a:endParaRPr lang="en-US"/>
        </a:p>
      </dgm:t>
    </dgm:pt>
    <dgm:pt modelId="{B8FC6F03-37E8-403B-A83C-C2BEF30E54EA}">
      <dgm:prSet phldrT="[Text]"/>
      <dgm:spPr/>
      <dgm:t>
        <a:bodyPr/>
        <a:lstStyle/>
        <a:p>
          <a:r>
            <a:rPr lang="en-US" dirty="0" smtClean="0">
              <a:solidFill>
                <a:schemeClr val="bg1"/>
              </a:solidFill>
            </a:rPr>
            <a:t>Laboratory</a:t>
          </a:r>
          <a:endParaRPr lang="en-US" dirty="0">
            <a:solidFill>
              <a:schemeClr val="bg1"/>
            </a:solidFill>
          </a:endParaRPr>
        </a:p>
      </dgm:t>
    </dgm:pt>
    <dgm:pt modelId="{42E00AEB-5467-406E-A64A-501EB0F22E8B}" type="parTrans" cxnId="{17062947-C603-4AC7-8F9F-A75FCCC9E6CB}">
      <dgm:prSet/>
      <dgm:spPr/>
      <dgm:t>
        <a:bodyPr/>
        <a:lstStyle/>
        <a:p>
          <a:endParaRPr lang="en-US"/>
        </a:p>
      </dgm:t>
    </dgm:pt>
    <dgm:pt modelId="{0E4571B4-D234-4967-AEA3-7E0875CEC378}" type="sibTrans" cxnId="{17062947-C603-4AC7-8F9F-A75FCCC9E6CB}">
      <dgm:prSet/>
      <dgm:spPr/>
      <dgm:t>
        <a:bodyPr/>
        <a:lstStyle/>
        <a:p>
          <a:endParaRPr lang="en-US"/>
        </a:p>
      </dgm:t>
    </dgm:pt>
    <dgm:pt modelId="{72540812-4EEE-478E-9964-6EF3E0268ACA}">
      <dgm:prSet phldrT="[Text]"/>
      <dgm:spPr/>
      <dgm:t>
        <a:bodyPr/>
        <a:lstStyle/>
        <a:p>
          <a:r>
            <a:rPr lang="en-US" dirty="0" smtClean="0"/>
            <a:t>HIV testing</a:t>
          </a:r>
          <a:endParaRPr lang="en-US" dirty="0"/>
        </a:p>
      </dgm:t>
    </dgm:pt>
    <dgm:pt modelId="{57DA575F-3383-4F95-867B-2B328E2AA348}" type="parTrans" cxnId="{17B8938A-EF07-4430-81AC-CFAF4EC6289A}">
      <dgm:prSet/>
      <dgm:spPr/>
      <dgm:t>
        <a:bodyPr/>
        <a:lstStyle/>
        <a:p>
          <a:endParaRPr lang="en-US"/>
        </a:p>
      </dgm:t>
    </dgm:pt>
    <dgm:pt modelId="{A2CB6840-FB97-4708-9D73-A325866818BB}" type="sibTrans" cxnId="{17B8938A-EF07-4430-81AC-CFAF4EC6289A}">
      <dgm:prSet/>
      <dgm:spPr/>
      <dgm:t>
        <a:bodyPr/>
        <a:lstStyle/>
        <a:p>
          <a:endParaRPr lang="en-US"/>
        </a:p>
      </dgm:t>
    </dgm:pt>
    <dgm:pt modelId="{C244E145-23A0-453B-8301-94AA626A003E}">
      <dgm:prSet phldrT="[Text]"/>
      <dgm:spPr/>
      <dgm:t>
        <a:bodyPr/>
        <a:lstStyle/>
        <a:p>
          <a:r>
            <a:rPr lang="en-US" dirty="0" smtClean="0"/>
            <a:t>CBC/Chemistries</a:t>
          </a:r>
          <a:endParaRPr lang="en-US" dirty="0"/>
        </a:p>
      </dgm:t>
    </dgm:pt>
    <dgm:pt modelId="{453D07E8-B447-4C0E-9294-9C1317973125}" type="parTrans" cxnId="{77694E8F-FE82-4779-A5AE-39C67E475E25}">
      <dgm:prSet/>
      <dgm:spPr/>
      <dgm:t>
        <a:bodyPr/>
        <a:lstStyle/>
        <a:p>
          <a:endParaRPr lang="en-US"/>
        </a:p>
      </dgm:t>
    </dgm:pt>
    <dgm:pt modelId="{BBCB5D12-B93D-4CC2-9209-FD45566CA4CC}" type="sibTrans" cxnId="{77694E8F-FE82-4779-A5AE-39C67E475E25}">
      <dgm:prSet/>
      <dgm:spPr/>
      <dgm:t>
        <a:bodyPr/>
        <a:lstStyle/>
        <a:p>
          <a:endParaRPr lang="en-US"/>
        </a:p>
      </dgm:t>
    </dgm:pt>
    <dgm:pt modelId="{D6798B2D-4037-41E2-8C21-529527664A8F}">
      <dgm:prSet phldrT="[Text]"/>
      <dgm:spPr/>
      <dgm:t>
        <a:bodyPr/>
        <a:lstStyle/>
        <a:p>
          <a:r>
            <a:rPr lang="en-US" dirty="0" smtClean="0"/>
            <a:t>pH, Gram stain, quantitative vaginal culture, vaginal biomarkers </a:t>
          </a:r>
          <a:endParaRPr lang="en-US" dirty="0"/>
        </a:p>
      </dgm:t>
    </dgm:pt>
    <dgm:pt modelId="{819C5374-6133-4091-A5BF-0D86BDC88A18}" type="parTrans" cxnId="{FE8C62E4-2E92-4E99-BE80-C6D281951A4F}">
      <dgm:prSet/>
      <dgm:spPr/>
      <dgm:t>
        <a:bodyPr/>
        <a:lstStyle/>
        <a:p>
          <a:endParaRPr lang="en-US"/>
        </a:p>
      </dgm:t>
    </dgm:pt>
    <dgm:pt modelId="{04B0FBD7-178F-4773-AFF2-22F8122BF768}" type="sibTrans" cxnId="{FE8C62E4-2E92-4E99-BE80-C6D281951A4F}">
      <dgm:prSet/>
      <dgm:spPr/>
      <dgm:t>
        <a:bodyPr/>
        <a:lstStyle/>
        <a:p>
          <a:endParaRPr lang="en-US"/>
        </a:p>
      </dgm:t>
    </dgm:pt>
    <dgm:pt modelId="{7C6ADE40-4E71-4C0E-A081-1F6C903B5E87}">
      <dgm:prSet phldrT="[Text]"/>
      <dgm:spPr/>
      <dgm:t>
        <a:bodyPr/>
        <a:lstStyle/>
        <a:p>
          <a:r>
            <a:rPr lang="en-US" dirty="0" smtClean="0"/>
            <a:t>In-depth Interview</a:t>
          </a:r>
          <a:endParaRPr lang="en-US" dirty="0"/>
        </a:p>
      </dgm:t>
    </dgm:pt>
    <dgm:pt modelId="{18376232-420B-402D-8BD7-22C6F3A03316}" type="sibTrans" cxnId="{BB7734F8-9375-4DCA-8982-DA15CC5E3B9B}">
      <dgm:prSet/>
      <dgm:spPr/>
    </dgm:pt>
    <dgm:pt modelId="{00B9E1AA-C83F-41BA-8870-37C44C64122B}" type="parTrans" cxnId="{BB7734F8-9375-4DCA-8982-DA15CC5E3B9B}">
      <dgm:prSet/>
      <dgm:spPr/>
    </dgm:pt>
    <dgm:pt modelId="{0FFC1D67-1718-4359-8E14-2EB8D7C67710}">
      <dgm:prSet phldrT="[Text]"/>
      <dgm:spPr/>
      <dgm:t>
        <a:bodyPr/>
        <a:lstStyle/>
        <a:p>
          <a:r>
            <a:rPr lang="en-US" dirty="0" smtClean="0"/>
            <a:t>Exit CASI </a:t>
          </a:r>
          <a:endParaRPr lang="en-US" dirty="0"/>
        </a:p>
      </dgm:t>
    </dgm:pt>
    <dgm:pt modelId="{B779E225-CF85-4989-9AD2-E91BBD5FBD71}" type="parTrans" cxnId="{63CCE974-9026-4310-9571-73145CDF5A3E}">
      <dgm:prSet/>
      <dgm:spPr/>
    </dgm:pt>
    <dgm:pt modelId="{7B599F9D-AA28-40FA-AB13-5DE5F5B15A46}" type="sibTrans" cxnId="{63CCE974-9026-4310-9571-73145CDF5A3E}">
      <dgm:prSet/>
      <dgm:spPr/>
    </dgm:pt>
    <dgm:pt modelId="{590BC2A4-775B-4AF2-BD57-A32B7E84EA98}" type="pres">
      <dgm:prSet presAssocID="{8C555DE7-0DD0-4C1D-9096-C37AFFABE778}" presName="Name0" presStyleCnt="0">
        <dgm:presLayoutVars>
          <dgm:dir/>
          <dgm:animLvl val="lvl"/>
          <dgm:resizeHandles val="exact"/>
        </dgm:presLayoutVars>
      </dgm:prSet>
      <dgm:spPr/>
      <dgm:t>
        <a:bodyPr/>
        <a:lstStyle/>
        <a:p>
          <a:endParaRPr lang="en-US"/>
        </a:p>
      </dgm:t>
    </dgm:pt>
    <dgm:pt modelId="{7F318C65-8AF2-495A-9CB7-C45843C99346}" type="pres">
      <dgm:prSet presAssocID="{65FEEA3E-D834-4E44-B181-9D5DC400BDFE}" presName="composite" presStyleCnt="0"/>
      <dgm:spPr/>
    </dgm:pt>
    <dgm:pt modelId="{F8F78650-6727-44E8-B046-E0E59F8F6F71}" type="pres">
      <dgm:prSet presAssocID="{65FEEA3E-D834-4E44-B181-9D5DC400BDFE}" presName="parTx" presStyleLbl="alignNode1" presStyleIdx="0" presStyleCnt="2">
        <dgm:presLayoutVars>
          <dgm:chMax val="0"/>
          <dgm:chPref val="0"/>
          <dgm:bulletEnabled val="1"/>
        </dgm:presLayoutVars>
      </dgm:prSet>
      <dgm:spPr/>
      <dgm:t>
        <a:bodyPr/>
        <a:lstStyle/>
        <a:p>
          <a:endParaRPr lang="en-US"/>
        </a:p>
      </dgm:t>
    </dgm:pt>
    <dgm:pt modelId="{46494F27-8EC8-4351-AC30-552478A0D98D}" type="pres">
      <dgm:prSet presAssocID="{65FEEA3E-D834-4E44-B181-9D5DC400BDFE}" presName="desTx" presStyleLbl="alignAccFollowNode1" presStyleIdx="0" presStyleCnt="2">
        <dgm:presLayoutVars>
          <dgm:bulletEnabled val="1"/>
        </dgm:presLayoutVars>
      </dgm:prSet>
      <dgm:spPr/>
      <dgm:t>
        <a:bodyPr/>
        <a:lstStyle/>
        <a:p>
          <a:endParaRPr lang="en-US"/>
        </a:p>
      </dgm:t>
    </dgm:pt>
    <dgm:pt modelId="{05EB4446-9491-4C2D-B643-73DE0C289CA0}" type="pres">
      <dgm:prSet presAssocID="{66DDD626-7F1E-40C4-85A3-9C13431C84F5}" presName="space" presStyleCnt="0"/>
      <dgm:spPr/>
    </dgm:pt>
    <dgm:pt modelId="{D576B013-C959-4DE3-BABE-234D81DF1B61}" type="pres">
      <dgm:prSet presAssocID="{B8FC6F03-37E8-403B-A83C-C2BEF30E54EA}" presName="composite" presStyleCnt="0"/>
      <dgm:spPr/>
    </dgm:pt>
    <dgm:pt modelId="{B2B0C75B-9541-495B-97E9-C73D82F5AA5A}" type="pres">
      <dgm:prSet presAssocID="{B8FC6F03-37E8-403B-A83C-C2BEF30E54EA}" presName="parTx" presStyleLbl="alignNode1" presStyleIdx="1" presStyleCnt="2">
        <dgm:presLayoutVars>
          <dgm:chMax val="0"/>
          <dgm:chPref val="0"/>
          <dgm:bulletEnabled val="1"/>
        </dgm:presLayoutVars>
      </dgm:prSet>
      <dgm:spPr/>
      <dgm:t>
        <a:bodyPr/>
        <a:lstStyle/>
        <a:p>
          <a:endParaRPr lang="en-US"/>
        </a:p>
      </dgm:t>
    </dgm:pt>
    <dgm:pt modelId="{B6F53C1A-B410-46CE-B243-7BE474CE1F74}" type="pres">
      <dgm:prSet presAssocID="{B8FC6F03-37E8-403B-A83C-C2BEF30E54EA}" presName="desTx" presStyleLbl="alignAccFollowNode1" presStyleIdx="1" presStyleCnt="2">
        <dgm:presLayoutVars>
          <dgm:bulletEnabled val="1"/>
        </dgm:presLayoutVars>
      </dgm:prSet>
      <dgm:spPr/>
      <dgm:t>
        <a:bodyPr/>
        <a:lstStyle/>
        <a:p>
          <a:endParaRPr lang="en-US"/>
        </a:p>
      </dgm:t>
    </dgm:pt>
  </dgm:ptLst>
  <dgm:cxnLst>
    <dgm:cxn modelId="{F47F79B6-2609-4E43-9253-27805B179F8B}" srcId="{65FEEA3E-D834-4E44-B181-9D5DC400BDFE}" destId="{95B003EF-35D7-4098-98B8-FC451F865EEA}" srcOrd="2" destOrd="0" parTransId="{0B972A90-E068-48C4-B2AF-709391B7DFB4}" sibTransId="{1D0D2AE8-0E58-4F24-9D61-E6B2ECC6B846}"/>
    <dgm:cxn modelId="{17062947-C603-4AC7-8F9F-A75FCCC9E6CB}" srcId="{8C555DE7-0DD0-4C1D-9096-C37AFFABE778}" destId="{B8FC6F03-37E8-403B-A83C-C2BEF30E54EA}" srcOrd="1" destOrd="0" parTransId="{42E00AEB-5467-406E-A64A-501EB0F22E8B}" sibTransId="{0E4571B4-D234-4967-AEA3-7E0875CEC378}"/>
    <dgm:cxn modelId="{C74AD530-8F87-4232-A8D1-3A122FC229F2}" type="presOf" srcId="{65FEEA3E-D834-4E44-B181-9D5DC400BDFE}" destId="{F8F78650-6727-44E8-B046-E0E59F8F6F71}" srcOrd="0" destOrd="0" presId="urn:microsoft.com/office/officeart/2005/8/layout/hList1"/>
    <dgm:cxn modelId="{330C8FDD-6FCB-4D5E-8D10-852196F9D2A4}" type="presOf" srcId="{72540812-4EEE-478E-9964-6EF3E0268ACA}" destId="{B6F53C1A-B410-46CE-B243-7BE474CE1F74}" srcOrd="0" destOrd="0" presId="urn:microsoft.com/office/officeart/2005/8/layout/hList1"/>
    <dgm:cxn modelId="{17B8938A-EF07-4430-81AC-CFAF4EC6289A}" srcId="{B8FC6F03-37E8-403B-A83C-C2BEF30E54EA}" destId="{72540812-4EEE-478E-9964-6EF3E0268ACA}" srcOrd="0" destOrd="0" parTransId="{57DA575F-3383-4F95-867B-2B328E2AA348}" sibTransId="{A2CB6840-FB97-4708-9D73-A325866818BB}"/>
    <dgm:cxn modelId="{77694E8F-FE82-4779-A5AE-39C67E475E25}" srcId="{B8FC6F03-37E8-403B-A83C-C2BEF30E54EA}" destId="{C244E145-23A0-453B-8301-94AA626A003E}" srcOrd="1" destOrd="0" parTransId="{453D07E8-B447-4C0E-9294-9C1317973125}" sibTransId="{BBCB5D12-B93D-4CC2-9209-FD45566CA4CC}"/>
    <dgm:cxn modelId="{63CCE974-9026-4310-9571-73145CDF5A3E}" srcId="{65FEEA3E-D834-4E44-B181-9D5DC400BDFE}" destId="{0FFC1D67-1718-4359-8E14-2EB8D7C67710}" srcOrd="1" destOrd="0" parTransId="{B779E225-CF85-4989-9AD2-E91BBD5FBD71}" sibTransId="{7B599F9D-AA28-40FA-AB13-5DE5F5B15A46}"/>
    <dgm:cxn modelId="{FE8C62E4-2E92-4E99-BE80-C6D281951A4F}" srcId="{B8FC6F03-37E8-403B-A83C-C2BEF30E54EA}" destId="{D6798B2D-4037-41E2-8C21-529527664A8F}" srcOrd="2" destOrd="0" parTransId="{819C5374-6133-4091-A5BF-0D86BDC88A18}" sibTransId="{04B0FBD7-178F-4773-AFF2-22F8122BF768}"/>
    <dgm:cxn modelId="{2FE75F61-1D6B-4764-A336-78B91DBB40C8}" srcId="{8C555DE7-0DD0-4C1D-9096-C37AFFABE778}" destId="{65FEEA3E-D834-4E44-B181-9D5DC400BDFE}" srcOrd="0" destOrd="0" parTransId="{8553E858-D8C8-4EF3-9CC4-CE9A5BB273BC}" sibTransId="{66DDD626-7F1E-40C4-85A3-9C13431C84F5}"/>
    <dgm:cxn modelId="{BB7734F8-9375-4DCA-8982-DA15CC5E3B9B}" srcId="{65FEEA3E-D834-4E44-B181-9D5DC400BDFE}" destId="{7C6ADE40-4E71-4C0E-A081-1F6C903B5E87}" srcOrd="0" destOrd="0" parTransId="{00B9E1AA-C83F-41BA-8870-37C44C64122B}" sibTransId="{18376232-420B-402D-8BD7-22C6F3A03316}"/>
    <dgm:cxn modelId="{BEBAE438-A1EA-45CD-A09F-2319852A5DD3}" type="presOf" srcId="{C244E145-23A0-453B-8301-94AA626A003E}" destId="{B6F53C1A-B410-46CE-B243-7BE474CE1F74}" srcOrd="0" destOrd="1" presId="urn:microsoft.com/office/officeart/2005/8/layout/hList1"/>
    <dgm:cxn modelId="{0C65C649-1EE3-438F-A004-73802CAB5969}" type="presOf" srcId="{8C555DE7-0DD0-4C1D-9096-C37AFFABE778}" destId="{590BC2A4-775B-4AF2-BD57-A32B7E84EA98}" srcOrd="0" destOrd="0" presId="urn:microsoft.com/office/officeart/2005/8/layout/hList1"/>
    <dgm:cxn modelId="{066E46A7-FD7E-45F9-A667-150EF55370C5}" type="presOf" srcId="{D6798B2D-4037-41E2-8C21-529527664A8F}" destId="{B6F53C1A-B410-46CE-B243-7BE474CE1F74}" srcOrd="0" destOrd="2" presId="urn:microsoft.com/office/officeart/2005/8/layout/hList1"/>
    <dgm:cxn modelId="{A8DE5234-5D48-47B6-94D3-84C9EF7464BF}" type="presOf" srcId="{0FFC1D67-1718-4359-8E14-2EB8D7C67710}" destId="{46494F27-8EC8-4351-AC30-552478A0D98D}" srcOrd="0" destOrd="1" presId="urn:microsoft.com/office/officeart/2005/8/layout/hList1"/>
    <dgm:cxn modelId="{B6A6E174-DA90-42AB-920A-0254266C20B6}" type="presOf" srcId="{7C6ADE40-4E71-4C0E-A081-1F6C903B5E87}" destId="{46494F27-8EC8-4351-AC30-552478A0D98D}" srcOrd="0" destOrd="0" presId="urn:microsoft.com/office/officeart/2005/8/layout/hList1"/>
    <dgm:cxn modelId="{8B5534E4-0C22-4DE2-9B99-29DA315DF5E9}" type="presOf" srcId="{B8FC6F03-37E8-403B-A83C-C2BEF30E54EA}" destId="{B2B0C75B-9541-495B-97E9-C73D82F5AA5A}" srcOrd="0" destOrd="0" presId="urn:microsoft.com/office/officeart/2005/8/layout/hList1"/>
    <dgm:cxn modelId="{8BF6FC73-441B-4BB9-85CF-EE5B8BC39E06}" type="presOf" srcId="{95B003EF-35D7-4098-98B8-FC451F865EEA}" destId="{46494F27-8EC8-4351-AC30-552478A0D98D}" srcOrd="0" destOrd="2" presId="urn:microsoft.com/office/officeart/2005/8/layout/hList1"/>
    <dgm:cxn modelId="{88DC46B3-04B0-4E8D-95E6-3DEECB0119ED}" type="presParOf" srcId="{590BC2A4-775B-4AF2-BD57-A32B7E84EA98}" destId="{7F318C65-8AF2-495A-9CB7-C45843C99346}" srcOrd="0" destOrd="0" presId="urn:microsoft.com/office/officeart/2005/8/layout/hList1"/>
    <dgm:cxn modelId="{B91AD8A9-F86E-4206-8301-45436414C089}" type="presParOf" srcId="{7F318C65-8AF2-495A-9CB7-C45843C99346}" destId="{F8F78650-6727-44E8-B046-E0E59F8F6F71}" srcOrd="0" destOrd="0" presId="urn:microsoft.com/office/officeart/2005/8/layout/hList1"/>
    <dgm:cxn modelId="{35A85264-E3A9-4ED0-86AD-28B1F258E9EC}" type="presParOf" srcId="{7F318C65-8AF2-495A-9CB7-C45843C99346}" destId="{46494F27-8EC8-4351-AC30-552478A0D98D}" srcOrd="1" destOrd="0" presId="urn:microsoft.com/office/officeart/2005/8/layout/hList1"/>
    <dgm:cxn modelId="{8758F9CA-CAD5-4546-A663-1BDEB25C23DE}" type="presParOf" srcId="{590BC2A4-775B-4AF2-BD57-A32B7E84EA98}" destId="{05EB4446-9491-4C2D-B643-73DE0C289CA0}" srcOrd="1" destOrd="0" presId="urn:microsoft.com/office/officeart/2005/8/layout/hList1"/>
    <dgm:cxn modelId="{211EFF23-A139-4855-A095-F91F94CA7368}" type="presParOf" srcId="{590BC2A4-775B-4AF2-BD57-A32B7E84EA98}" destId="{D576B013-C959-4DE3-BABE-234D81DF1B61}" srcOrd="2" destOrd="0" presId="urn:microsoft.com/office/officeart/2005/8/layout/hList1"/>
    <dgm:cxn modelId="{5B875B6B-73C0-4DEF-8B99-338A6A563494}" type="presParOf" srcId="{D576B013-C959-4DE3-BABE-234D81DF1B61}" destId="{B2B0C75B-9541-495B-97E9-C73D82F5AA5A}" srcOrd="0" destOrd="0" presId="urn:microsoft.com/office/officeart/2005/8/layout/hList1"/>
    <dgm:cxn modelId="{6FAA20F8-D941-4799-B584-808B2A2A5248}" type="presParOf" srcId="{D576B013-C959-4DE3-BABE-234D81DF1B61}" destId="{B6F53C1A-B410-46CE-B243-7BE474CE1F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4" tIns="46927" rIns="93854" bIns="46927" rtlCol="0"/>
          <a:lstStyle>
            <a:lvl1pPr algn="l">
              <a:defRPr sz="1200"/>
            </a:lvl1pPr>
          </a:lstStyle>
          <a:p>
            <a:endParaRPr/>
          </a:p>
        </p:txBody>
      </p:sp>
      <p:sp>
        <p:nvSpPr>
          <p:cNvPr id="3" name="Date Placeholder 2"/>
          <p:cNvSpPr>
            <a:spLocks noGrp="1"/>
          </p:cNvSpPr>
          <p:nvPr>
            <p:ph type="dt" sz="quarter" idx="1"/>
          </p:nvPr>
        </p:nvSpPr>
        <p:spPr>
          <a:xfrm>
            <a:off x="3995217" y="0"/>
            <a:ext cx="3056414" cy="468630"/>
          </a:xfrm>
          <a:prstGeom prst="rect">
            <a:avLst/>
          </a:prstGeom>
        </p:spPr>
        <p:txBody>
          <a:bodyPr vert="horz" lIns="93854" tIns="46927" rIns="93854" bIns="46927" rtlCol="0"/>
          <a:lstStyle>
            <a:lvl1pPr algn="r">
              <a:defRPr sz="1200"/>
            </a:lvl1pPr>
          </a:lstStyle>
          <a:p>
            <a:fld id="{7C6ACB66-EAB9-4D45-9F9C-28EA120D791D}" type="datetimeFigureOut">
              <a:rPr lang="en-US"/>
              <a:t>5/15/2015</a:t>
            </a:fld>
            <a:endParaRPr/>
          </a:p>
        </p:txBody>
      </p:sp>
      <p:sp>
        <p:nvSpPr>
          <p:cNvPr id="4" name="Footer Placeholder 3"/>
          <p:cNvSpPr>
            <a:spLocks noGrp="1"/>
          </p:cNvSpPr>
          <p:nvPr>
            <p:ph type="ftr" sz="quarter" idx="2"/>
          </p:nvPr>
        </p:nvSpPr>
        <p:spPr>
          <a:xfrm>
            <a:off x="0" y="8902343"/>
            <a:ext cx="3056414" cy="468630"/>
          </a:xfrm>
          <a:prstGeom prst="rect">
            <a:avLst/>
          </a:prstGeom>
        </p:spPr>
        <p:txBody>
          <a:bodyPr vert="horz" lIns="93854" tIns="46927" rIns="93854" bIns="46927" rtlCol="0" anchor="b"/>
          <a:lstStyle>
            <a:lvl1pPr algn="l">
              <a:defRPr sz="1200"/>
            </a:lvl1pPr>
          </a:lstStyle>
          <a:p>
            <a:endParaRPr/>
          </a:p>
        </p:txBody>
      </p:sp>
      <p:sp>
        <p:nvSpPr>
          <p:cNvPr id="5" name="Slide Number Placeholder 4"/>
          <p:cNvSpPr>
            <a:spLocks noGrp="1"/>
          </p:cNvSpPr>
          <p:nvPr>
            <p:ph type="sldNum" sz="quarter" idx="3"/>
          </p:nvPr>
        </p:nvSpPr>
        <p:spPr>
          <a:xfrm>
            <a:off x="3995217" y="8902343"/>
            <a:ext cx="3056414" cy="468630"/>
          </a:xfrm>
          <a:prstGeom prst="rect">
            <a:avLst/>
          </a:prstGeom>
        </p:spPr>
        <p:txBody>
          <a:bodyPr vert="horz" lIns="93854" tIns="46927" rIns="93854" bIns="46927"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4" tIns="46927" rIns="93854" bIns="46927" rtlCol="0"/>
          <a:lstStyle>
            <a:lvl1pPr algn="l">
              <a:defRPr sz="1200"/>
            </a:lvl1pPr>
          </a:lstStyle>
          <a:p>
            <a:endParaRPr/>
          </a:p>
        </p:txBody>
      </p:sp>
      <p:sp>
        <p:nvSpPr>
          <p:cNvPr id="3" name="Date Placeholder 2"/>
          <p:cNvSpPr>
            <a:spLocks noGrp="1"/>
          </p:cNvSpPr>
          <p:nvPr>
            <p:ph type="dt" idx="1"/>
          </p:nvPr>
        </p:nvSpPr>
        <p:spPr>
          <a:xfrm>
            <a:off x="3995217" y="0"/>
            <a:ext cx="3056414" cy="468630"/>
          </a:xfrm>
          <a:prstGeom prst="rect">
            <a:avLst/>
          </a:prstGeom>
        </p:spPr>
        <p:txBody>
          <a:bodyPr vert="horz" lIns="93854" tIns="46927" rIns="93854" bIns="46927" rtlCol="0"/>
          <a:lstStyle>
            <a:lvl1pPr algn="r">
              <a:defRPr sz="1200"/>
            </a:lvl1pPr>
          </a:lstStyle>
          <a:p>
            <a:fld id="{F879D970-AC71-40CF-8717-2E4EAB5207AF}" type="datetimeFigureOut">
              <a:rPr lang="en-US"/>
              <a:t>5/15/2015</a:t>
            </a:fld>
            <a:endParaRPr/>
          </a:p>
        </p:txBody>
      </p:sp>
      <p:sp>
        <p:nvSpPr>
          <p:cNvPr id="4" name="Slide Image Placeholder 3"/>
          <p:cNvSpPr>
            <a:spLocks noGrp="1" noRot="1" noChangeAspect="1"/>
          </p:cNvSpPr>
          <p:nvPr>
            <p:ph type="sldImg" idx="2"/>
          </p:nvPr>
        </p:nvSpPr>
        <p:spPr>
          <a:xfrm>
            <a:off x="1184275" y="703263"/>
            <a:ext cx="4686300" cy="3514725"/>
          </a:xfrm>
          <a:prstGeom prst="rect">
            <a:avLst/>
          </a:prstGeom>
          <a:noFill/>
          <a:ln w="12700">
            <a:solidFill>
              <a:prstClr val="black"/>
            </a:solidFill>
          </a:ln>
        </p:spPr>
        <p:txBody>
          <a:bodyPr vert="horz" lIns="93854" tIns="46927" rIns="93854" bIns="46927" rtlCol="0" anchor="ctr"/>
          <a:lstStyle/>
          <a:p>
            <a:endParaRPr/>
          </a:p>
        </p:txBody>
      </p:sp>
      <p:sp>
        <p:nvSpPr>
          <p:cNvPr id="5" name="Notes Placeholder 4"/>
          <p:cNvSpPr>
            <a:spLocks noGrp="1"/>
          </p:cNvSpPr>
          <p:nvPr>
            <p:ph type="body" sz="quarter" idx="3"/>
          </p:nvPr>
        </p:nvSpPr>
        <p:spPr>
          <a:xfrm>
            <a:off x="705327" y="4451985"/>
            <a:ext cx="5642610" cy="4217670"/>
          </a:xfrm>
          <a:prstGeom prst="rect">
            <a:avLst/>
          </a:prstGeom>
        </p:spPr>
        <p:txBody>
          <a:bodyPr vert="horz" lIns="93854" tIns="46927" rIns="93854" bIns="4692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02343"/>
            <a:ext cx="3056414" cy="468630"/>
          </a:xfrm>
          <a:prstGeom prst="rect">
            <a:avLst/>
          </a:prstGeom>
        </p:spPr>
        <p:txBody>
          <a:bodyPr vert="horz" lIns="93854" tIns="46927" rIns="93854" bIns="46927" rtlCol="0" anchor="b"/>
          <a:lstStyle>
            <a:lvl1pPr algn="l">
              <a:defRPr sz="1200"/>
            </a:lvl1pPr>
          </a:lstStyle>
          <a:p>
            <a:endParaRPr/>
          </a:p>
        </p:txBody>
      </p:sp>
      <p:sp>
        <p:nvSpPr>
          <p:cNvPr id="7" name="Slide Number Placeholder 6"/>
          <p:cNvSpPr>
            <a:spLocks noGrp="1"/>
          </p:cNvSpPr>
          <p:nvPr>
            <p:ph type="sldNum" sz="quarter" idx="5"/>
          </p:nvPr>
        </p:nvSpPr>
        <p:spPr>
          <a:xfrm>
            <a:off x="3995217" y="8902343"/>
            <a:ext cx="3056414" cy="468630"/>
          </a:xfrm>
          <a:prstGeom prst="rect">
            <a:avLst/>
          </a:prstGeom>
        </p:spPr>
        <p:txBody>
          <a:bodyPr vert="horz" lIns="93854" tIns="46927" rIns="93854" bIns="46927"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297677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10</a:t>
            </a:fld>
            <a:endParaRPr lang="en-US"/>
          </a:p>
        </p:txBody>
      </p:sp>
    </p:spTree>
    <p:extLst>
      <p:ext uri="{BB962C8B-B14F-4D97-AF65-F5344CB8AC3E}">
        <p14:creationId xmlns:p14="http://schemas.microsoft.com/office/powerpoint/2010/main" val="154266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11</a:t>
            </a:fld>
            <a:endParaRPr lang="en-US"/>
          </a:p>
        </p:txBody>
      </p:sp>
    </p:spTree>
    <p:extLst>
      <p:ext uri="{BB962C8B-B14F-4D97-AF65-F5344CB8AC3E}">
        <p14:creationId xmlns:p14="http://schemas.microsoft.com/office/powerpoint/2010/main" val="414343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pPr defTabSz="938540">
              <a:defRPr/>
            </a:pPr>
            <a:r>
              <a:rPr lang="en-US" dirty="0"/>
              <a:t>Check in at weekly intervals to see how ring use is going and if they have any questions or concerns.</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224006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13</a:t>
            </a:fld>
            <a:endParaRPr lang="en-US"/>
          </a:p>
        </p:txBody>
      </p:sp>
    </p:spTree>
    <p:extLst>
      <p:ext uri="{BB962C8B-B14F-4D97-AF65-F5344CB8AC3E}">
        <p14:creationId xmlns:p14="http://schemas.microsoft.com/office/powerpoint/2010/main" val="2470578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14</a:t>
            </a:fld>
            <a:endParaRPr lang="en-US"/>
          </a:p>
        </p:txBody>
      </p:sp>
    </p:spTree>
    <p:extLst>
      <p:ext uri="{BB962C8B-B14F-4D97-AF65-F5344CB8AC3E}">
        <p14:creationId xmlns:p14="http://schemas.microsoft.com/office/powerpoint/2010/main" val="419451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pPr marL="0" lvl="1" defTabSz="938540">
              <a:defRPr/>
            </a:pPr>
            <a:r>
              <a:rPr lang="en-US" baseline="0" dirty="0" smtClean="0"/>
              <a:t>Note: </a:t>
            </a:r>
            <a:r>
              <a:rPr lang="en-US" dirty="0" smtClean="0"/>
              <a:t>Determination of whether a social harm is serious or unexpected is ultimately based on the discretion of the investigator; the MTN-027 PSRT can always be consulted as needed.  Study sites may engage their Community Advisory Boards in exploring the social context surrounding instances of social harm.</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15</a:t>
            </a:fld>
            <a:endParaRPr lang="en-US"/>
          </a:p>
        </p:txBody>
      </p:sp>
    </p:spTree>
    <p:extLst>
      <p:ext uri="{BB962C8B-B14F-4D97-AF65-F5344CB8AC3E}">
        <p14:creationId xmlns:p14="http://schemas.microsoft.com/office/powerpoint/2010/main" val="429454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16</a:t>
            </a:fld>
            <a:endParaRPr lang="en-US"/>
          </a:p>
        </p:txBody>
      </p:sp>
    </p:spTree>
    <p:extLst>
      <p:ext uri="{BB962C8B-B14F-4D97-AF65-F5344CB8AC3E}">
        <p14:creationId xmlns:p14="http://schemas.microsoft.com/office/powerpoint/2010/main" val="114830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17</a:t>
            </a:fld>
            <a:endParaRPr lang="en-US"/>
          </a:p>
        </p:txBody>
      </p:sp>
    </p:spTree>
    <p:extLst>
      <p:ext uri="{BB962C8B-B14F-4D97-AF65-F5344CB8AC3E}">
        <p14:creationId xmlns:p14="http://schemas.microsoft.com/office/powerpoint/2010/main" val="114830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Visit</a:t>
            </a:r>
            <a:r>
              <a:rPr lang="en-US" altLang="en-US" baseline="0" dirty="0" smtClean="0"/>
              <a:t> 13 (Day 35) procedures, including ring collection if not previously done</a:t>
            </a:r>
            <a:endParaRPr lang="en-US" altLang="en-US" dirty="0"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DBDC3AF5-020A-4C38-83D4-B4EBAADBBF8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97748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Visit</a:t>
            </a:r>
            <a:r>
              <a:rPr lang="en-US" altLang="en-US" baseline="0" dirty="0" smtClean="0"/>
              <a:t> 13 (Day 35) procedures, including ring collection if not previously done</a:t>
            </a:r>
            <a:endParaRPr lang="en-US" altLang="en-US" dirty="0"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DBDC3AF5-020A-4C38-83D4-B4EBAADBBF82}"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359324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smtClean="0"/>
          </a:p>
          <a:p>
            <a:r>
              <a:rPr lang="en-US" dirty="0" smtClean="0"/>
              <a:t>There are a total of 11 scheduled follow-up visits:</a:t>
            </a:r>
          </a:p>
          <a:p>
            <a:endParaRPr lang="en-US" dirty="0" smtClean="0"/>
          </a:p>
          <a:p>
            <a:pPr marL="175976" indent="-175976">
              <a:buFont typeface="Arial" panose="020B0604020202020204" pitchFamily="34" charset="0"/>
              <a:buChar char="•"/>
            </a:pPr>
            <a:r>
              <a:rPr lang="en-US" dirty="0" smtClean="0"/>
              <a:t>Visits 3-8 (Days 1, 2, 3, 7, 14, 21)</a:t>
            </a:r>
          </a:p>
          <a:p>
            <a:pPr marL="175976" indent="-175976">
              <a:buFont typeface="Arial" panose="020B0604020202020204" pitchFamily="34" charset="0"/>
              <a:buChar char="•"/>
            </a:pPr>
            <a:r>
              <a:rPr lang="en-US" dirty="0" smtClean="0"/>
              <a:t>Visit 9 (Day 28)</a:t>
            </a:r>
          </a:p>
          <a:p>
            <a:pPr marL="175976" indent="-175976">
              <a:buFont typeface="Arial" panose="020B0604020202020204" pitchFamily="34" charset="0"/>
              <a:buChar char="•"/>
            </a:pPr>
            <a:r>
              <a:rPr lang="en-US" dirty="0" smtClean="0"/>
              <a:t>Visits 10-12 (Days 29, 30, 31)</a:t>
            </a:r>
          </a:p>
          <a:p>
            <a:pPr marL="175976" indent="-175976">
              <a:buFont typeface="Arial" panose="020B0604020202020204" pitchFamily="34" charset="0"/>
              <a:buChar char="•"/>
            </a:pPr>
            <a:r>
              <a:rPr lang="en-US" dirty="0" smtClean="0"/>
              <a:t>Visit 13 (Day 35)</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a:t>
            </a:fld>
            <a:endParaRPr lang="en-US"/>
          </a:p>
        </p:txBody>
      </p:sp>
    </p:spTree>
    <p:extLst>
      <p:ext uri="{BB962C8B-B14F-4D97-AF65-F5344CB8AC3E}">
        <p14:creationId xmlns:p14="http://schemas.microsoft.com/office/powerpoint/2010/main" val="115338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For example, the plan could be a call from participant to provide site with pregnancy outcome.  Contact should be documented in study files.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20</a:t>
            </a:fld>
            <a:endParaRPr lang="en-US"/>
          </a:p>
        </p:txBody>
      </p:sp>
    </p:spTree>
    <p:extLst>
      <p:ext uri="{BB962C8B-B14F-4D97-AF65-F5344CB8AC3E}">
        <p14:creationId xmlns:p14="http://schemas.microsoft.com/office/powerpoint/2010/main" val="413930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21</a:t>
            </a:fld>
            <a:endParaRPr lang="en-US"/>
          </a:p>
        </p:txBody>
      </p:sp>
    </p:spTree>
    <p:extLst>
      <p:ext uri="{BB962C8B-B14F-4D97-AF65-F5344CB8AC3E}">
        <p14:creationId xmlns:p14="http://schemas.microsoft.com/office/powerpoint/2010/main" val="56388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22</a:t>
            </a:fld>
            <a:endParaRPr lang="en-US"/>
          </a:p>
        </p:txBody>
      </p:sp>
    </p:spTree>
    <p:extLst>
      <p:ext uri="{BB962C8B-B14F-4D97-AF65-F5344CB8AC3E}">
        <p14:creationId xmlns:p14="http://schemas.microsoft.com/office/powerpoint/2010/main" val="280869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23</a:t>
            </a:fld>
            <a:endParaRPr lang="en-US"/>
          </a:p>
        </p:txBody>
      </p:sp>
    </p:spTree>
    <p:extLst>
      <p:ext uri="{BB962C8B-B14F-4D97-AF65-F5344CB8AC3E}">
        <p14:creationId xmlns:p14="http://schemas.microsoft.com/office/powerpoint/2010/main" val="2079814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25</a:t>
            </a:fld>
            <a:endParaRPr lang="en-US" dirty="0"/>
          </a:p>
        </p:txBody>
      </p:sp>
    </p:spTree>
    <p:extLst>
      <p:ext uri="{BB962C8B-B14F-4D97-AF65-F5344CB8AC3E}">
        <p14:creationId xmlns:p14="http://schemas.microsoft.com/office/powerpoint/2010/main" val="398037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26</a:t>
            </a:fld>
            <a:endParaRPr lang="en-US" dirty="0"/>
          </a:p>
        </p:txBody>
      </p:sp>
    </p:spTree>
    <p:extLst>
      <p:ext uri="{BB962C8B-B14F-4D97-AF65-F5344CB8AC3E}">
        <p14:creationId xmlns:p14="http://schemas.microsoft.com/office/powerpoint/2010/main" val="4284877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990">
              <a:defRPr/>
            </a:pPr>
            <a:r>
              <a:rPr lang="en-US" b="0" i="0" baseline="0" dirty="0" smtClean="0"/>
              <a:t>FOR SITES: Do you think participants will want to know their dates for visits 10-13 before they attend their Day 28 visit?  To potentially complete this tool initially with the target Day 28 entered, and then update only if needed (so that participants get a full calendar to start)?</a:t>
            </a:r>
            <a:endParaRPr lang="en-US" b="0" i="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27</a:t>
            </a:fld>
            <a:endParaRPr lang="en-US" dirty="0"/>
          </a:p>
        </p:txBody>
      </p:sp>
    </p:spTree>
    <p:extLst>
      <p:ext uri="{BB962C8B-B14F-4D97-AF65-F5344CB8AC3E}">
        <p14:creationId xmlns:p14="http://schemas.microsoft.com/office/powerpoint/2010/main" val="959870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28</a:t>
            </a:fld>
            <a:endParaRPr lang="en-US" dirty="0"/>
          </a:p>
        </p:txBody>
      </p:sp>
    </p:spTree>
    <p:extLst>
      <p:ext uri="{BB962C8B-B14F-4D97-AF65-F5344CB8AC3E}">
        <p14:creationId xmlns:p14="http://schemas.microsoft.com/office/powerpoint/2010/main" val="203812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29</a:t>
            </a:fld>
            <a:endParaRPr lang="en-US" dirty="0"/>
          </a:p>
        </p:txBody>
      </p:sp>
    </p:spTree>
    <p:extLst>
      <p:ext uri="{BB962C8B-B14F-4D97-AF65-F5344CB8AC3E}">
        <p14:creationId xmlns:p14="http://schemas.microsoft.com/office/powerpoint/2010/main" val="2896144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31</a:t>
            </a:fld>
            <a:endParaRPr lang="en-US" dirty="0"/>
          </a:p>
        </p:txBody>
      </p:sp>
    </p:spTree>
    <p:extLst>
      <p:ext uri="{BB962C8B-B14F-4D97-AF65-F5344CB8AC3E}">
        <p14:creationId xmlns:p14="http://schemas.microsoft.com/office/powerpoint/2010/main" val="302350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Sites are encouraged to complete required study visits on the target day if at all possible. If this is not possible, the visit may be completed within the visit window (for visits with a window). Visits completed within the visit window will be considered completed ("retained") visits. </a:t>
            </a:r>
          </a:p>
          <a:p>
            <a:endParaRPr lang="en-US" dirty="0"/>
          </a:p>
          <a:p>
            <a:r>
              <a:rPr lang="en-US" dirty="0"/>
              <a:t>For Days 3, 7, 14, 21, 28, 31, and 35, there are visit windows specifying on which study days the visit can be completed. </a:t>
            </a:r>
          </a:p>
          <a:p>
            <a:endParaRPr lang="en-US" dirty="0"/>
          </a:p>
          <a:p>
            <a:r>
              <a:rPr lang="en-US" dirty="0"/>
              <a:t>All other visits do not have visit windows as they are completed on consecutive calendar days. Although the visit windows allow for some flexibility, the intent of the protocol-specified visit schedule is to conduct follow-up visits at specific intervals, and every effort should be made to do so.  </a:t>
            </a:r>
          </a:p>
          <a:p>
            <a:endParaRPr lang="en-US" dirty="0"/>
          </a:p>
          <a:p>
            <a:r>
              <a:rPr lang="en-US" dirty="0"/>
              <a:t>Given the intense visit schedule, enrollments should ideally occur on Monday or Tuesday to avoid (as much as possible) having follow up visits on a weekend. </a:t>
            </a:r>
          </a:p>
          <a:p>
            <a:endParaRPr lang="en-US" dirty="0"/>
          </a:p>
          <a:p>
            <a:r>
              <a:rPr lang="en-US" dirty="0"/>
              <a:t>Visit windows were set to allow some flexibility in participant's schedules, but that the main driver in scheduling these visits is ensuring PK specimen collection within very specific </a:t>
            </a:r>
            <a:r>
              <a:rPr lang="en-US" dirty="0" err="1"/>
              <a:t>timepoint</a:t>
            </a:r>
            <a:r>
              <a:rPr lang="en-US" dirty="0"/>
              <a:t> (+24, 48  hours post ring insertion, +24, 28, 72 hours post ring removal. Just a thought to provide the rationale behind this. </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a:t>
            </a:fld>
            <a:endParaRPr lang="en-US"/>
          </a:p>
        </p:txBody>
      </p:sp>
    </p:spTree>
    <p:extLst>
      <p:ext uri="{BB962C8B-B14F-4D97-AF65-F5344CB8AC3E}">
        <p14:creationId xmlns:p14="http://schemas.microsoft.com/office/powerpoint/2010/main" val="3739556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32</a:t>
            </a:fld>
            <a:endParaRPr lang="en-US" dirty="0"/>
          </a:p>
        </p:txBody>
      </p:sp>
    </p:spTree>
    <p:extLst>
      <p:ext uri="{BB962C8B-B14F-4D97-AF65-F5344CB8AC3E}">
        <p14:creationId xmlns:p14="http://schemas.microsoft.com/office/powerpoint/2010/main" val="4055895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Reasons: </a:t>
            </a:r>
          </a:p>
          <a:p>
            <a:pPr eaLnBrk="1" hangingPunct="1">
              <a:spcBef>
                <a:spcPct val="0"/>
              </a:spcBef>
            </a:pPr>
            <a:r>
              <a:rPr lang="en-US" altLang="en-US" dirty="0" smtClean="0"/>
              <a:t>Report/follow-up on AEs</a:t>
            </a:r>
          </a:p>
          <a:p>
            <a:pPr eaLnBrk="1" hangingPunct="1">
              <a:spcBef>
                <a:spcPct val="0"/>
              </a:spcBef>
            </a:pPr>
            <a:r>
              <a:rPr lang="en-US" altLang="en-US" dirty="0" smtClean="0"/>
              <a:t>Counseling</a:t>
            </a:r>
          </a:p>
          <a:p>
            <a:pPr eaLnBrk="1" hangingPunct="1">
              <a:spcBef>
                <a:spcPct val="0"/>
              </a:spcBef>
            </a:pPr>
            <a:r>
              <a:rPr lang="en-US" altLang="en-US" dirty="0" smtClean="0"/>
              <a:t>Issues with study product</a:t>
            </a:r>
          </a:p>
          <a:p>
            <a:pPr eaLnBrk="1" hangingPunct="1">
              <a:spcBef>
                <a:spcPct val="0"/>
              </a:spcBef>
            </a:pPr>
            <a:endParaRPr lang="en-US" altLang="en-US" dirty="0" smtClean="0"/>
          </a:p>
          <a:p>
            <a:pPr marL="0" lvl="1" defTabSz="938540">
              <a:spcBef>
                <a:spcPct val="0"/>
              </a:spcBef>
              <a:defRPr/>
            </a:pPr>
            <a:r>
              <a:rPr lang="en-US" altLang="en-US" dirty="0" smtClean="0">
                <a:latin typeface="Calibri" panose="020F0502020204030204" pitchFamily="34" charset="0"/>
              </a:rPr>
              <a:t>Required procedures: Procedures required during an interim visit will depend on the reason for the visit. </a:t>
            </a:r>
            <a:endParaRPr lang="en-US" altLang="en-US" sz="2700" dirty="0">
              <a:latin typeface="Calibri" panose="020F0502020204030204" pitchFamily="34" charset="0"/>
            </a:endParaRPr>
          </a:p>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02358C5C-83F9-4733-8A67-6878D26A4A07}"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77023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visits should be documented in the database if at least one CRF is </a:t>
            </a:r>
            <a:r>
              <a:rPr lang="en-US" i="1" dirty="0" smtClean="0"/>
              <a:t>newly</a:t>
            </a:r>
            <a:r>
              <a:rPr lang="en-US" i="0" dirty="0" smtClean="0"/>
              <a:t> completed</a:t>
            </a:r>
            <a:r>
              <a:rPr lang="en-US" i="0" baseline="0" dirty="0" smtClean="0"/>
              <a:t> during that study visit.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34</a:t>
            </a:fld>
            <a:endParaRPr lang="en-US" dirty="0"/>
          </a:p>
        </p:txBody>
      </p:sp>
    </p:spTree>
    <p:extLst>
      <p:ext uri="{BB962C8B-B14F-4D97-AF65-F5344CB8AC3E}">
        <p14:creationId xmlns:p14="http://schemas.microsoft.com/office/powerpoint/2010/main" val="48182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35</a:t>
            </a:fld>
            <a:endParaRPr lang="en-US" dirty="0"/>
          </a:p>
        </p:txBody>
      </p:sp>
    </p:spTree>
    <p:extLst>
      <p:ext uri="{BB962C8B-B14F-4D97-AF65-F5344CB8AC3E}">
        <p14:creationId xmlns:p14="http://schemas.microsoft.com/office/powerpoint/2010/main" val="3991967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36</a:t>
            </a:fld>
            <a:endParaRPr lang="en-US" dirty="0"/>
          </a:p>
        </p:txBody>
      </p:sp>
    </p:spTree>
    <p:extLst>
      <p:ext uri="{BB962C8B-B14F-4D97-AF65-F5344CB8AC3E}">
        <p14:creationId xmlns:p14="http://schemas.microsoft.com/office/powerpoint/2010/main" val="3020131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t>
            </a:r>
            <a:r>
              <a:rPr lang="en-US" baseline="0" dirty="0" smtClean="0"/>
              <a:t>al  and lab CRFs will be review later this afternoon.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37</a:t>
            </a:fld>
            <a:endParaRPr lang="en-US" dirty="0"/>
          </a:p>
        </p:txBody>
      </p:sp>
    </p:spTree>
    <p:extLst>
      <p:ext uri="{BB962C8B-B14F-4D97-AF65-F5344CB8AC3E}">
        <p14:creationId xmlns:p14="http://schemas.microsoft.com/office/powerpoint/2010/main" val="2739498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38</a:t>
            </a:fld>
            <a:endParaRPr lang="en-US" dirty="0"/>
          </a:p>
        </p:txBody>
      </p:sp>
    </p:spTree>
    <p:extLst>
      <p:ext uri="{BB962C8B-B14F-4D97-AF65-F5344CB8AC3E}">
        <p14:creationId xmlns:p14="http://schemas.microsoft.com/office/powerpoint/2010/main" val="1791175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39</a:t>
            </a:fld>
            <a:endParaRPr lang="en-US" dirty="0"/>
          </a:p>
        </p:txBody>
      </p:sp>
    </p:spTree>
    <p:extLst>
      <p:ext uri="{BB962C8B-B14F-4D97-AF65-F5344CB8AC3E}">
        <p14:creationId xmlns:p14="http://schemas.microsoft.com/office/powerpoint/2010/main" val="1512195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40</a:t>
            </a:fld>
            <a:endParaRPr lang="en-US" dirty="0"/>
          </a:p>
        </p:txBody>
      </p:sp>
    </p:spTree>
    <p:extLst>
      <p:ext uri="{BB962C8B-B14F-4D97-AF65-F5344CB8AC3E}">
        <p14:creationId xmlns:p14="http://schemas.microsoft.com/office/powerpoint/2010/main" val="2441558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41</a:t>
            </a:fld>
            <a:endParaRPr lang="en-US" dirty="0"/>
          </a:p>
        </p:txBody>
      </p:sp>
    </p:spTree>
    <p:extLst>
      <p:ext uri="{BB962C8B-B14F-4D97-AF65-F5344CB8AC3E}">
        <p14:creationId xmlns:p14="http://schemas.microsoft.com/office/powerpoint/2010/main" val="57359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To</a:t>
            </a:r>
            <a:r>
              <a:rPr lang="en-US" baseline="0" dirty="0" smtClean="0"/>
              <a:t> avoid visits over the weekend, enrollments must take place either on a Monday or Tuesday.   When enrolling participants, it is also important to keep in mind Day 28 visit.  Discuss with participants the importance of this visit and to closely consider her itinerary to ensure this visit is not missed and it takes place exactly at Day 28.  </a:t>
            </a:r>
          </a:p>
        </p:txBody>
      </p:sp>
      <p:sp>
        <p:nvSpPr>
          <p:cNvPr id="4" name="Slide Number Placeholder 3"/>
          <p:cNvSpPr>
            <a:spLocks noGrp="1"/>
          </p:cNvSpPr>
          <p:nvPr>
            <p:ph type="sldNum" sz="quarter" idx="10"/>
          </p:nvPr>
        </p:nvSpPr>
        <p:spPr/>
        <p:txBody>
          <a:bodyPr/>
          <a:lstStyle/>
          <a:p>
            <a:fld id="{03266150-FA26-45B5-BF0B-186B42A09DC9}" type="slidenum">
              <a:rPr lang="en-US" smtClean="0"/>
              <a:t>4</a:t>
            </a:fld>
            <a:endParaRPr lang="en-US"/>
          </a:p>
        </p:txBody>
      </p:sp>
    </p:spTree>
    <p:extLst>
      <p:ext uri="{BB962C8B-B14F-4D97-AF65-F5344CB8AC3E}">
        <p14:creationId xmlns:p14="http://schemas.microsoft.com/office/powerpoint/2010/main" val="3669680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42</a:t>
            </a:fld>
            <a:endParaRPr lang="en-US" dirty="0"/>
          </a:p>
        </p:txBody>
      </p:sp>
    </p:spTree>
    <p:extLst>
      <p:ext uri="{BB962C8B-B14F-4D97-AF65-F5344CB8AC3E}">
        <p14:creationId xmlns:p14="http://schemas.microsoft.com/office/powerpoint/2010/main" val="2750585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43</a:t>
            </a:fld>
            <a:endParaRPr lang="en-US"/>
          </a:p>
        </p:txBody>
      </p:sp>
    </p:spTree>
    <p:extLst>
      <p:ext uri="{BB962C8B-B14F-4D97-AF65-F5344CB8AC3E}">
        <p14:creationId xmlns:p14="http://schemas.microsoft.com/office/powerpoint/2010/main" val="525391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list of social impact codes are included on the back of the Social Impact Log CRF for your reference. </a:t>
            </a:r>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44</a:t>
            </a:fld>
            <a:endParaRPr lang="en-US"/>
          </a:p>
        </p:txBody>
      </p:sp>
    </p:spTree>
    <p:extLst>
      <p:ext uri="{BB962C8B-B14F-4D97-AF65-F5344CB8AC3E}">
        <p14:creationId xmlns:p14="http://schemas.microsoft.com/office/powerpoint/2010/main" val="281082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scenario, code ’01’, indicating</a:t>
            </a:r>
            <a:r>
              <a:rPr lang="en-US" baseline="0" dirty="0" smtClean="0"/>
              <a:t> that the participant had a negative experience with a family member, would be marked for the social impact code in Item 4.  Item 4a would be marked ‘yes’ and 4b would be marked ‘no’. The site should assess the physical harm to determine if </a:t>
            </a:r>
            <a:r>
              <a:rPr lang="en-US" baseline="0" smtClean="0"/>
              <a:t>it should be </a:t>
            </a:r>
            <a:r>
              <a:rPr lang="en-US" baseline="0" dirty="0" smtClean="0"/>
              <a:t>reported as an AE on the AE-1 log CRF. </a:t>
            </a:r>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45</a:t>
            </a:fld>
            <a:endParaRPr lang="en-US"/>
          </a:p>
        </p:txBody>
      </p:sp>
    </p:spTree>
    <p:extLst>
      <p:ext uri="{BB962C8B-B14F-4D97-AF65-F5344CB8AC3E}">
        <p14:creationId xmlns:p14="http://schemas.microsoft.com/office/powerpoint/2010/main" val="149850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format</a:t>
            </a:r>
          </a:p>
        </p:txBody>
      </p:sp>
      <p:sp>
        <p:nvSpPr>
          <p:cNvPr id="4" name="Slide Number Placeholder 3"/>
          <p:cNvSpPr>
            <a:spLocks noGrp="1"/>
          </p:cNvSpPr>
          <p:nvPr>
            <p:ph type="sldNum" sz="quarter" idx="10"/>
          </p:nvPr>
        </p:nvSpPr>
        <p:spPr/>
        <p:txBody>
          <a:bodyPr/>
          <a:lstStyle/>
          <a:p>
            <a:fld id="{D43EBE4B-BA55-4903-88A2-F431D3BED5CA}" type="slidenum">
              <a:rPr lang="en-US" smtClean="0"/>
              <a:pPr/>
              <a:t>46</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a:t>
            </a:r>
            <a:r>
              <a:rPr lang="en-US" baseline="0" dirty="0" smtClean="0"/>
              <a:t> is a very standard form that both sites have used extensively in the past, so I didn’t think we needed to go over it here. I just listed out the PR and transfer CRFs to note that we have them should we need them, but rare that it would be used. It’s not worth it to spend valuable training time on forms that will probably never been completed.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48</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Recommend: 100g/m2 paper weight (90g/m2 seems to be an ok weight as well)</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49</a:t>
            </a:fld>
            <a:endParaRPr lang="en-US" dirty="0"/>
          </a:p>
        </p:txBody>
      </p:sp>
    </p:spTree>
    <p:extLst>
      <p:ext uri="{BB962C8B-B14F-4D97-AF65-F5344CB8AC3E}">
        <p14:creationId xmlns:p14="http://schemas.microsoft.com/office/powerpoint/2010/main" val="190542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At day 35 although per protocol scheduling</a:t>
            </a:r>
            <a:r>
              <a:rPr lang="en-US" baseline="0" dirty="0" smtClean="0"/>
              <a:t> next visit/contact is done if indicated, it is recommended to discuss with participant contact to provide test results. </a:t>
            </a:r>
          </a:p>
          <a:p>
            <a:endParaRPr lang="en-US" baseline="0" dirty="0" smtClean="0"/>
          </a:p>
          <a:p>
            <a:r>
              <a:rPr lang="en-US" baseline="0" dirty="0" smtClean="0"/>
              <a:t>Although protocol requirement counseling is done per protocol if indicated, components of the counseling should be reviewed at all visits and tailored to participants’ needs. </a:t>
            </a:r>
          </a:p>
          <a:p>
            <a:endParaRPr lang="en-US" baseline="0" dirty="0" smtClean="0"/>
          </a:p>
          <a:p>
            <a:pPr defTabSz="938540">
              <a:defRPr/>
            </a:pPr>
            <a:r>
              <a:rPr lang="en-US" dirty="0"/>
              <a:t>NOTE: At all visits, with the exception of Day 28, these are single time-point PK collections.  At Day 28, collection will be done at hours  0,1,2,4,6. </a:t>
            </a:r>
          </a:p>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45615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In addition</a:t>
            </a:r>
            <a:r>
              <a:rPr lang="en-US" baseline="0" dirty="0" smtClean="0"/>
              <a:t> to procedures that are required at all visits, the following procedures are also required at these visits. </a:t>
            </a:r>
          </a:p>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337002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a:t>
            </a:fld>
            <a:endParaRPr lang="en-US"/>
          </a:p>
        </p:txBody>
      </p:sp>
    </p:spTree>
    <p:extLst>
      <p:ext uri="{BB962C8B-B14F-4D97-AF65-F5344CB8AC3E}">
        <p14:creationId xmlns:p14="http://schemas.microsoft.com/office/powerpoint/2010/main" val="325663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8</a:t>
            </a:fld>
            <a:endParaRPr lang="en-US"/>
          </a:p>
        </p:txBody>
      </p:sp>
    </p:spTree>
    <p:extLst>
      <p:ext uri="{BB962C8B-B14F-4D97-AF65-F5344CB8AC3E}">
        <p14:creationId xmlns:p14="http://schemas.microsoft.com/office/powerpoint/2010/main" val="188128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9</a:t>
            </a:fld>
            <a:endParaRPr lang="en-US"/>
          </a:p>
        </p:txBody>
      </p:sp>
    </p:spTree>
    <p:extLst>
      <p:ext uri="{BB962C8B-B14F-4D97-AF65-F5344CB8AC3E}">
        <p14:creationId xmlns:p14="http://schemas.microsoft.com/office/powerpoint/2010/main" val="1169283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5025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37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969649"/>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969649"/>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11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0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91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18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701"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0"/>
            <a:ext cx="2400300" cy="3379124"/>
          </a:xfrm>
        </p:spPr>
        <p:txBody>
          <a:bodyPr lIns="91440" rIns="91440">
            <a:normAutofit/>
          </a:bodyPr>
          <a:lstStyle>
            <a:lvl1pPr marL="0" indent="0">
              <a:buNone/>
              <a:defRPr sz="1125">
                <a:solidFill>
                  <a:srgbClr val="FFFFFF"/>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99FFBE94-46C9-4AD6-88C6-2818769D9BED}" type="datetimeFigureOut">
              <a:rPr lang="en-US" smtClean="0">
                <a:solidFill>
                  <a:prstClr val="black">
                    <a:tint val="75000"/>
                  </a:prstClr>
                </a:solidFill>
              </a:rPr>
              <a:pPr/>
              <a:t>5/15/2015</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94696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3A3E23BA-B349-47CE-AA4C-3290E973C6B6}" type="datetimeFigureOut">
              <a:rPr lang="en-US">
                <a:solidFill>
                  <a:prstClr val="black">
                    <a:tint val="75000"/>
                  </a:prstClr>
                </a:solidFill>
              </a:rPr>
              <a:pPr>
                <a:defRPr/>
              </a:pPr>
              <a:t>5/15/2015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6A5B6429-6ED7-4B0A-99FC-6A29B22D66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12025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ctr" rtl="0" fontAlgn="base">
        <a:spcBef>
          <a:spcPct val="0"/>
        </a:spcBef>
        <a:spcAft>
          <a:spcPct val="0"/>
        </a:spcAft>
        <a:defRPr sz="3301" kern="1200">
          <a:solidFill>
            <a:schemeClr val="tx1"/>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p:titleStyle>
    <p:body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Follow-up Visit Procedures</a:t>
            </a:r>
            <a:endParaRPr lang="en-US" sz="4000" b="1" dirty="0"/>
          </a:p>
        </p:txBody>
      </p:sp>
      <p:sp>
        <p:nvSpPr>
          <p:cNvPr id="3" name="Subtitle 2"/>
          <p:cNvSpPr>
            <a:spLocks noGrp="1"/>
          </p:cNvSpPr>
          <p:nvPr>
            <p:ph type="subTitle" idx="1"/>
          </p:nvPr>
        </p:nvSpPr>
        <p:spPr/>
        <p:txBody>
          <a:bodyPr/>
          <a:lstStyle/>
          <a:p>
            <a:pPr eaLnBrk="1" hangingPunct="1"/>
            <a:r>
              <a:rPr lang="en-US" altLang="en-US" dirty="0">
                <a:solidFill>
                  <a:schemeClr val="tx1"/>
                </a:solidFill>
              </a:rPr>
              <a:t>MTN-027 Study Specific Training</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1" dirty="0"/>
              <a:t>Procedures Specific to Visit 13 (Day 35)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1207663"/>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171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1" dirty="0"/>
              <a:t>Procedures Done if Indicated</a:t>
            </a:r>
          </a:p>
        </p:txBody>
      </p:sp>
      <p:sp>
        <p:nvSpPr>
          <p:cNvPr id="3" name="Content Placeholder 2"/>
          <p:cNvSpPr>
            <a:spLocks noGrp="1"/>
          </p:cNvSpPr>
          <p:nvPr>
            <p:ph idx="1"/>
          </p:nvPr>
        </p:nvSpPr>
        <p:spPr/>
        <p:txBody>
          <a:bodyPr>
            <a:normAutofit lnSpcReduction="10000"/>
          </a:bodyPr>
          <a:lstStyle/>
          <a:p>
            <a:r>
              <a:rPr lang="en-US" sz="2701" dirty="0"/>
              <a:t>At any visit, the following procedures may be done if indicated:</a:t>
            </a:r>
          </a:p>
          <a:p>
            <a:pPr lvl="1"/>
            <a:r>
              <a:rPr lang="en-US" sz="2401" dirty="0"/>
              <a:t>Protocol requirements counseling (protocol/product adherence, contraceptive)</a:t>
            </a:r>
          </a:p>
          <a:p>
            <a:pPr lvl="1"/>
            <a:r>
              <a:rPr lang="en-US" sz="2401" dirty="0" smtClean="0"/>
              <a:t>Pregnancy </a:t>
            </a:r>
            <a:r>
              <a:rPr lang="en-US" sz="2401" dirty="0"/>
              <a:t>Testing</a:t>
            </a:r>
          </a:p>
          <a:p>
            <a:pPr lvl="1"/>
            <a:r>
              <a:rPr lang="en-US" sz="2401" dirty="0"/>
              <a:t>HIV testing (and associated counseling</a:t>
            </a:r>
            <a:r>
              <a:rPr lang="en-US" sz="2401" dirty="0" smtClean="0"/>
              <a:t>)</a:t>
            </a:r>
          </a:p>
          <a:p>
            <a:pPr lvl="1"/>
            <a:r>
              <a:rPr lang="en-US" sz="2401" dirty="0" smtClean="0"/>
              <a:t>STI Testing: syphilis serology, rapid </a:t>
            </a:r>
            <a:r>
              <a:rPr lang="en-US" sz="2401" dirty="0" err="1" smtClean="0"/>
              <a:t>Trichomonas</a:t>
            </a:r>
            <a:r>
              <a:rPr lang="en-US" sz="2401" dirty="0" smtClean="0"/>
              <a:t>, wet mount for candidiasis and BV, vaginal pH, or Vaginal NAAT GC/CT</a:t>
            </a:r>
          </a:p>
          <a:p>
            <a:pPr lvl="1"/>
            <a:r>
              <a:rPr lang="en-US" sz="2401" dirty="0" smtClean="0"/>
              <a:t>Dipstick UA, Urine culture</a:t>
            </a:r>
          </a:p>
          <a:p>
            <a:pPr lvl="1"/>
            <a:r>
              <a:rPr lang="en-US" sz="2401" dirty="0" smtClean="0"/>
              <a:t>CBC with platelets/differentials and chemistry</a:t>
            </a:r>
          </a:p>
          <a:p>
            <a:pPr lvl="1"/>
            <a:r>
              <a:rPr lang="en-US" sz="2400" dirty="0" smtClean="0"/>
              <a:t>Refer </a:t>
            </a:r>
            <a:r>
              <a:rPr lang="en-US" sz="2400" dirty="0"/>
              <a:t>or provide treatment</a:t>
            </a:r>
          </a:p>
          <a:p>
            <a:pPr lvl="1"/>
            <a:endParaRPr lang="en-US" dirty="0"/>
          </a:p>
        </p:txBody>
      </p:sp>
    </p:spTree>
    <p:extLst>
      <p:ext uri="{BB962C8B-B14F-4D97-AF65-F5344CB8AC3E}">
        <p14:creationId xmlns:p14="http://schemas.microsoft.com/office/powerpoint/2010/main" val="246550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Considerations During Follow-up </a:t>
            </a:r>
            <a:endParaRPr lang="en-US" dirty="0"/>
          </a:p>
        </p:txBody>
      </p:sp>
      <p:sp>
        <p:nvSpPr>
          <p:cNvPr id="3" name="Content Placeholder 2"/>
          <p:cNvSpPr>
            <a:spLocks noGrp="1"/>
          </p:cNvSpPr>
          <p:nvPr>
            <p:ph idx="1"/>
          </p:nvPr>
        </p:nvSpPr>
        <p:spPr/>
        <p:txBody>
          <a:bodyPr>
            <a:noAutofit/>
          </a:bodyPr>
          <a:lstStyle/>
          <a:p>
            <a:r>
              <a:rPr lang="en-US" sz="2400" dirty="0"/>
              <a:t>During follow-up visits, adherence counseling should be provided if </a:t>
            </a:r>
            <a:r>
              <a:rPr lang="en-US" sz="2400" dirty="0" smtClean="0"/>
              <a:t>indicated  </a:t>
            </a:r>
            <a:endParaRPr lang="en-US" sz="2400" dirty="0"/>
          </a:p>
          <a:p>
            <a:r>
              <a:rPr lang="en-US" sz="2400" dirty="0" smtClean="0"/>
              <a:t>At </a:t>
            </a:r>
            <a:r>
              <a:rPr lang="en-US" sz="2400" dirty="0"/>
              <a:t>a minimum, it is recommended that staff briefly check in with participants at regular intervals (about once per </a:t>
            </a:r>
            <a:r>
              <a:rPr lang="en-US" sz="2400" dirty="0" smtClean="0"/>
              <a:t>week)</a:t>
            </a:r>
          </a:p>
          <a:p>
            <a:pPr lvl="1"/>
            <a:r>
              <a:rPr lang="en-US" sz="2400" dirty="0" smtClean="0"/>
              <a:t>For </a:t>
            </a:r>
            <a:r>
              <a:rPr lang="en-US" sz="2400" dirty="0"/>
              <a:t>example, visit days 7, 14, and 21  </a:t>
            </a:r>
          </a:p>
          <a:p>
            <a:r>
              <a:rPr lang="en-US" sz="2400" dirty="0"/>
              <a:t>If the participant reports ring removals or expulsions, is experiencing discomfort, and/or has any questions or concerns about ring use, </a:t>
            </a:r>
            <a:r>
              <a:rPr lang="en-US" sz="2400" dirty="0" smtClean="0"/>
              <a:t>address </a:t>
            </a:r>
            <a:r>
              <a:rPr lang="en-US" sz="2400" dirty="0"/>
              <a:t>in a </a:t>
            </a:r>
            <a:r>
              <a:rPr lang="en-US" sz="2400" dirty="0">
                <a:solidFill>
                  <a:schemeClr val="accent4"/>
                </a:solidFill>
              </a:rPr>
              <a:t>neutral and non-judgmental </a:t>
            </a:r>
            <a:r>
              <a:rPr lang="en-US" sz="2400" dirty="0" smtClean="0">
                <a:solidFill>
                  <a:schemeClr val="accent4"/>
                </a:solidFill>
              </a:rPr>
              <a:t>way  </a:t>
            </a:r>
          </a:p>
          <a:p>
            <a:r>
              <a:rPr lang="en-US" sz="2400" i="1" dirty="0"/>
              <a:t>Note: Administer Ring Adherence CRF </a:t>
            </a:r>
            <a:r>
              <a:rPr lang="en-US" sz="2400" i="1" u="sng" dirty="0"/>
              <a:t>prior to counseling</a:t>
            </a:r>
          </a:p>
          <a:p>
            <a:pPr marL="0" indent="0">
              <a:buNone/>
            </a:pPr>
            <a:endParaRPr lang="en-US" sz="2400" dirty="0">
              <a:solidFill>
                <a:schemeClr val="accent4"/>
              </a:solidFill>
            </a:endParaRPr>
          </a:p>
          <a:p>
            <a:pPr marL="0" indent="0">
              <a:buNone/>
            </a:pPr>
            <a:endParaRPr lang="en-US" sz="2101" dirty="0"/>
          </a:p>
        </p:txBody>
      </p:sp>
    </p:spTree>
    <p:extLst>
      <p:ext uri="{BB962C8B-B14F-4D97-AF65-F5344CB8AC3E}">
        <p14:creationId xmlns:p14="http://schemas.microsoft.com/office/powerpoint/2010/main" val="325802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Considerations During Follow-up (Cont.)</a:t>
            </a:r>
            <a:endParaRPr lang="en-US" dirty="0"/>
          </a:p>
        </p:txBody>
      </p:sp>
      <p:sp>
        <p:nvSpPr>
          <p:cNvPr id="3" name="Content Placeholder 2"/>
          <p:cNvSpPr>
            <a:spLocks noGrp="1"/>
          </p:cNvSpPr>
          <p:nvPr>
            <p:ph idx="1"/>
          </p:nvPr>
        </p:nvSpPr>
        <p:spPr/>
        <p:txBody>
          <a:bodyPr>
            <a:noAutofit/>
          </a:bodyPr>
          <a:lstStyle/>
          <a:p>
            <a:pPr lvl="0">
              <a:lnSpc>
                <a:spcPct val="100000"/>
              </a:lnSpc>
              <a:buFont typeface="Arial" panose="020B0604020202020204" pitchFamily="34" charset="0"/>
              <a:buChar char="•"/>
            </a:pPr>
            <a:r>
              <a:rPr lang="en-US" sz="2400" dirty="0" smtClean="0"/>
              <a:t>Use </a:t>
            </a:r>
            <a:r>
              <a:rPr lang="en-US" sz="2400" dirty="0"/>
              <a:t>open-ended questions to discuss experiences: </a:t>
            </a:r>
          </a:p>
          <a:p>
            <a:pPr lvl="1">
              <a:lnSpc>
                <a:spcPct val="100000"/>
              </a:lnSpc>
              <a:buFont typeface="Arial" panose="020B0604020202020204" pitchFamily="34" charset="0"/>
              <a:buChar char="•"/>
            </a:pPr>
            <a:r>
              <a:rPr lang="en-US" sz="2000" dirty="0" smtClean="0"/>
              <a:t>For </a:t>
            </a:r>
            <a:r>
              <a:rPr lang="en-US" sz="2000" dirty="0"/>
              <a:t>example, “What has your experience with ring use been so far?” or, “How has ring use been going for you?”  </a:t>
            </a:r>
            <a:endParaRPr lang="en-US" sz="2000" dirty="0" smtClean="0"/>
          </a:p>
          <a:p>
            <a:pPr>
              <a:spcBef>
                <a:spcPts val="0"/>
              </a:spcBef>
              <a:buFont typeface="Arial" panose="020B0604020202020204" pitchFamily="34" charset="0"/>
              <a:buChar char="•"/>
            </a:pPr>
            <a:r>
              <a:rPr lang="en-US" sz="2400" dirty="0" smtClean="0"/>
              <a:t>Work </a:t>
            </a:r>
            <a:r>
              <a:rPr lang="en-US" sz="2400" dirty="0"/>
              <a:t>with participants to develop </a:t>
            </a:r>
            <a:r>
              <a:rPr lang="en-US" sz="2400" dirty="0">
                <a:solidFill>
                  <a:schemeClr val="accent4"/>
                </a:solidFill>
              </a:rPr>
              <a:t>strategies and goals </a:t>
            </a:r>
            <a:r>
              <a:rPr lang="en-US" sz="2400" dirty="0"/>
              <a:t>to either maintain good adherence, or to overcome adherence </a:t>
            </a:r>
            <a:r>
              <a:rPr lang="en-US" sz="2400" dirty="0" smtClean="0"/>
              <a:t>barriers </a:t>
            </a:r>
            <a:endParaRPr lang="en-US" sz="2400" dirty="0"/>
          </a:p>
          <a:p>
            <a:pPr>
              <a:spcBef>
                <a:spcPts val="0"/>
              </a:spcBef>
              <a:buFont typeface="Arial" panose="020B0604020202020204" pitchFamily="34" charset="0"/>
              <a:buChar char="•"/>
            </a:pPr>
            <a:r>
              <a:rPr lang="en-US" sz="2400" dirty="0"/>
              <a:t>When needed, review </a:t>
            </a:r>
            <a:r>
              <a:rPr lang="en-US" sz="2400" dirty="0">
                <a:solidFill>
                  <a:schemeClr val="accent4"/>
                </a:solidFill>
              </a:rPr>
              <a:t>ring use insertion instructions or key adherence </a:t>
            </a:r>
            <a:r>
              <a:rPr lang="en-US" sz="2400" dirty="0" smtClean="0">
                <a:solidFill>
                  <a:schemeClr val="accent4"/>
                </a:solidFill>
              </a:rPr>
              <a:t>messages</a:t>
            </a:r>
          </a:p>
          <a:p>
            <a:pPr>
              <a:spcBef>
                <a:spcPts val="0"/>
              </a:spcBef>
              <a:buFont typeface="Arial" panose="020B0604020202020204" pitchFamily="34" charset="0"/>
              <a:buChar char="•"/>
            </a:pPr>
            <a:r>
              <a:rPr lang="en-US" sz="2400" dirty="0" smtClean="0"/>
              <a:t>When </a:t>
            </a:r>
            <a:r>
              <a:rPr lang="en-US" sz="2400" dirty="0"/>
              <a:t>needed, provide </a:t>
            </a:r>
            <a:r>
              <a:rPr lang="en-US" sz="2400" dirty="0">
                <a:solidFill>
                  <a:schemeClr val="accent4"/>
                </a:solidFill>
              </a:rPr>
              <a:t>skills building </a:t>
            </a:r>
            <a:r>
              <a:rPr lang="en-US" sz="2400" dirty="0"/>
              <a:t>to the </a:t>
            </a:r>
            <a:r>
              <a:rPr lang="en-US" sz="2400" dirty="0" smtClean="0"/>
              <a:t>participant</a:t>
            </a:r>
          </a:p>
          <a:p>
            <a:pPr lvl="1">
              <a:spcBef>
                <a:spcPts val="0"/>
              </a:spcBef>
              <a:buFont typeface="Arial" panose="020B0604020202020204" pitchFamily="34" charset="0"/>
              <a:buChar char="•"/>
            </a:pPr>
            <a:r>
              <a:rPr lang="en-US" sz="2100" dirty="0" smtClean="0"/>
              <a:t>For example, how </a:t>
            </a:r>
            <a:r>
              <a:rPr lang="en-US" sz="2100" dirty="0"/>
              <a:t>to discuss ring use with partners or other influential </a:t>
            </a:r>
            <a:r>
              <a:rPr lang="en-US" sz="2100" dirty="0" smtClean="0"/>
              <a:t>persons</a:t>
            </a:r>
            <a:endParaRPr lang="en-US" sz="2500" dirty="0"/>
          </a:p>
        </p:txBody>
      </p:sp>
    </p:spTree>
    <p:extLst>
      <p:ext uri="{BB962C8B-B14F-4D97-AF65-F5344CB8AC3E}">
        <p14:creationId xmlns:p14="http://schemas.microsoft.com/office/powerpoint/2010/main" val="201974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Documentation</a:t>
            </a:r>
            <a:endParaRPr lang="en-US" dirty="0"/>
          </a:p>
        </p:txBody>
      </p:sp>
      <p:pic>
        <p:nvPicPr>
          <p:cNvPr id="4" name="Content Placeholder 3"/>
          <p:cNvPicPr>
            <a:picLocks noGrp="1" noChangeAspect="1"/>
          </p:cNvPicPr>
          <p:nvPr>
            <p:ph idx="1"/>
          </p:nvPr>
        </p:nvPicPr>
        <p:blipFill>
          <a:blip r:embed="rId3"/>
          <a:stretch>
            <a:fillRect/>
          </a:stretch>
        </p:blipFill>
        <p:spPr>
          <a:xfrm>
            <a:off x="1219696" y="1676400"/>
            <a:ext cx="6704608" cy="3589479"/>
          </a:xfrm>
          <a:prstGeom prst="rect">
            <a:avLst/>
          </a:prstGeom>
        </p:spPr>
      </p:pic>
      <p:sp>
        <p:nvSpPr>
          <p:cNvPr id="5" name="Rectangle 4"/>
          <p:cNvSpPr/>
          <p:nvPr/>
        </p:nvSpPr>
        <p:spPr>
          <a:xfrm>
            <a:off x="838200" y="5493046"/>
            <a:ext cx="8117414" cy="923330"/>
          </a:xfrm>
          <a:prstGeom prst="rect">
            <a:avLst/>
          </a:prstGeom>
        </p:spPr>
        <p:txBody>
          <a:bodyPr wrap="square">
            <a:spAutoFit/>
          </a:bodyPr>
          <a:lstStyle/>
          <a:p>
            <a:pPr>
              <a:lnSpc>
                <a:spcPct val="100000"/>
              </a:lnSpc>
            </a:pPr>
            <a:r>
              <a:rPr lang="en-US" dirty="0"/>
              <a:t>Adequate time should be taken to counsel the participant and address any questions or concerns the participant may have. Each counseling session should be fully documented per site SOPs for source documentation.</a:t>
            </a:r>
          </a:p>
        </p:txBody>
      </p:sp>
    </p:spTree>
    <p:extLst>
      <p:ext uri="{BB962C8B-B14F-4D97-AF65-F5344CB8AC3E}">
        <p14:creationId xmlns:p14="http://schemas.microsoft.com/office/powerpoint/2010/main" val="56370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Harms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Non-medical </a:t>
            </a:r>
            <a:r>
              <a:rPr lang="en-US" dirty="0"/>
              <a:t>adverse consequences </a:t>
            </a:r>
            <a:r>
              <a:rPr lang="en-US" dirty="0" smtClean="0"/>
              <a:t>that may occur as </a:t>
            </a:r>
            <a:r>
              <a:rPr lang="en-US" dirty="0"/>
              <a:t>a result of </a:t>
            </a:r>
            <a:r>
              <a:rPr lang="en-US" dirty="0" smtClean="0"/>
              <a:t>participation </a:t>
            </a:r>
            <a:r>
              <a:rPr lang="en-US" dirty="0"/>
              <a:t>in the study.  </a:t>
            </a:r>
            <a:endParaRPr lang="en-US" dirty="0" smtClean="0"/>
          </a:p>
          <a:p>
            <a:pPr lvl="1"/>
            <a:r>
              <a:rPr lang="en-US" dirty="0"/>
              <a:t>D</a:t>
            </a:r>
            <a:r>
              <a:rPr lang="en-US" dirty="0" smtClean="0"/>
              <a:t>ifficulties </a:t>
            </a:r>
            <a:r>
              <a:rPr lang="en-US" dirty="0"/>
              <a:t>in their personal relationships with partners, family members, and friends.  </a:t>
            </a:r>
            <a:endParaRPr lang="en-US" dirty="0" smtClean="0"/>
          </a:p>
          <a:p>
            <a:pPr lvl="1"/>
            <a:r>
              <a:rPr lang="en-US" dirty="0" smtClean="0"/>
              <a:t>Stigma </a:t>
            </a:r>
            <a:r>
              <a:rPr lang="en-US" dirty="0"/>
              <a:t>or </a:t>
            </a:r>
            <a:r>
              <a:rPr lang="en-US" dirty="0" smtClean="0"/>
              <a:t>discrimination</a:t>
            </a:r>
            <a:endParaRPr lang="en-US" dirty="0"/>
          </a:p>
          <a:p>
            <a:r>
              <a:rPr lang="en-US" dirty="0" smtClean="0"/>
              <a:t>Document </a:t>
            </a:r>
            <a:r>
              <a:rPr lang="en-US" dirty="0"/>
              <a:t>the issues or problems and make every effort to facilitate their resolution </a:t>
            </a:r>
            <a:endParaRPr lang="en-US" dirty="0" smtClean="0"/>
          </a:p>
          <a:p>
            <a:pPr lvl="1"/>
            <a:r>
              <a:rPr lang="en-US" dirty="0" smtClean="0"/>
              <a:t>Report on Social </a:t>
            </a:r>
            <a:r>
              <a:rPr lang="en-US" dirty="0"/>
              <a:t>Impact log CRF. </a:t>
            </a:r>
            <a:endParaRPr lang="en-US" dirty="0" smtClean="0"/>
          </a:p>
          <a:p>
            <a:r>
              <a:rPr lang="en-US" dirty="0" smtClean="0"/>
              <a:t>The </a:t>
            </a:r>
            <a:r>
              <a:rPr lang="en-US" dirty="0" err="1"/>
              <a:t>IoR</a:t>
            </a:r>
            <a:r>
              <a:rPr lang="en-US" dirty="0"/>
              <a:t> will report any social harm, in his/her judgment, to be </a:t>
            </a:r>
            <a:r>
              <a:rPr lang="en-US" u="sng" dirty="0"/>
              <a:t>serious or unexpected </a:t>
            </a:r>
            <a:r>
              <a:rPr lang="en-US" dirty="0"/>
              <a:t>to the PSRT and IRB according to local requirements.  </a:t>
            </a:r>
            <a:endParaRPr lang="en-US" dirty="0" smtClean="0"/>
          </a:p>
          <a:p>
            <a:pPr lvl="1"/>
            <a:r>
              <a:rPr lang="en-US" dirty="0" smtClean="0"/>
              <a:t>For </a:t>
            </a:r>
            <a:r>
              <a:rPr lang="en-US" dirty="0"/>
              <a:t>example, social harms that result in serious adverse events (SAEs) should be considered ‘serious or unexpected’.  </a:t>
            </a:r>
            <a:endParaRPr lang="en-US" dirty="0" smtClean="0"/>
          </a:p>
          <a:p>
            <a:pPr lvl="1"/>
            <a:r>
              <a:rPr lang="en-US" dirty="0" smtClean="0"/>
              <a:t>Serious </a:t>
            </a:r>
            <a:r>
              <a:rPr lang="en-US" dirty="0"/>
              <a:t>threats of physical harm, significant psychological duress, or discontinued provision of food, housing or financial support.  </a:t>
            </a:r>
            <a:endParaRPr lang="en-US" dirty="0" smtClean="0"/>
          </a:p>
        </p:txBody>
      </p:sp>
    </p:spTree>
    <p:extLst>
      <p:ext uri="{BB962C8B-B14F-4D97-AF65-F5344CB8AC3E}">
        <p14:creationId xmlns:p14="http://schemas.microsoft.com/office/powerpoint/2010/main" val="353325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a:t>
            </a:r>
            <a:r>
              <a:rPr lang="en-US" dirty="0"/>
              <a:t>35 Final Clinic Visit/Termination Considerations</a:t>
            </a:r>
          </a:p>
        </p:txBody>
      </p:sp>
      <p:sp>
        <p:nvSpPr>
          <p:cNvPr id="3" name="Content Placeholder 2"/>
          <p:cNvSpPr>
            <a:spLocks noGrp="1"/>
          </p:cNvSpPr>
          <p:nvPr>
            <p:ph idx="1"/>
          </p:nvPr>
        </p:nvSpPr>
        <p:spPr/>
        <p:txBody>
          <a:bodyPr>
            <a:normAutofit/>
          </a:bodyPr>
          <a:lstStyle/>
          <a:p>
            <a:r>
              <a:rPr lang="en-US" dirty="0"/>
              <a:t>A final contact is required after this visit to provide the participants with their final study test results, post-test counseling, and treatment, if needed.  Additional contacts also are required for:</a:t>
            </a:r>
          </a:p>
          <a:p>
            <a:pPr lvl="1"/>
            <a:r>
              <a:rPr lang="en-US" dirty="0"/>
              <a:t>Participants who are pregnant during the study to obtain pregnancy outcome</a:t>
            </a:r>
          </a:p>
          <a:p>
            <a:pPr lvl="1"/>
            <a:r>
              <a:rPr lang="en-US" dirty="0"/>
              <a:t>Participants with positive or indeterminate HIV rapid or confirmatory test results </a:t>
            </a:r>
          </a:p>
          <a:p>
            <a:pPr lvl="1"/>
            <a:r>
              <a:rPr lang="en-US" dirty="0"/>
              <a:t>Participants with certain types of AEs that are ongoing at study exit (See detailed guidance in SSP section </a:t>
            </a:r>
            <a:r>
              <a:rPr lang="en-US" dirty="0" smtClean="0"/>
              <a:t>8.15)</a:t>
            </a:r>
            <a:endParaRPr lang="en-US" dirty="0"/>
          </a:p>
        </p:txBody>
      </p:sp>
    </p:spTree>
    <p:extLst>
      <p:ext uri="{BB962C8B-B14F-4D97-AF65-F5344CB8AC3E}">
        <p14:creationId xmlns:p14="http://schemas.microsoft.com/office/powerpoint/2010/main" val="116397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a:t>
            </a:r>
            <a:r>
              <a:rPr lang="en-US" dirty="0"/>
              <a:t>35 Final Clinic Visit/Termination Considerations</a:t>
            </a:r>
          </a:p>
        </p:txBody>
      </p:sp>
      <p:sp>
        <p:nvSpPr>
          <p:cNvPr id="3" name="Content Placeholder 2"/>
          <p:cNvSpPr>
            <a:spLocks noGrp="1"/>
          </p:cNvSpPr>
          <p:nvPr>
            <p:ph idx="1"/>
          </p:nvPr>
        </p:nvSpPr>
        <p:spPr/>
        <p:txBody>
          <a:bodyPr>
            <a:normAutofit/>
          </a:bodyPr>
          <a:lstStyle/>
          <a:p>
            <a:pPr>
              <a:spcBef>
                <a:spcPts val="1200"/>
              </a:spcBef>
            </a:pPr>
            <a:r>
              <a:rPr lang="en-US" sz="2400" dirty="0" smtClean="0"/>
              <a:t>All </a:t>
            </a:r>
            <a:r>
              <a:rPr lang="en-US" sz="2400" dirty="0"/>
              <a:t>final contacts must be documented in participant study records, but no case report forms are completed for these contacts. </a:t>
            </a:r>
          </a:p>
          <a:p>
            <a:pPr>
              <a:spcBef>
                <a:spcPts val="1200"/>
              </a:spcBef>
            </a:pPr>
            <a:r>
              <a:rPr lang="en-US" sz="2400" dirty="0"/>
              <a:t>For participants whom study staff may wish to contact for future participation in studies, obtain and document permission. </a:t>
            </a:r>
          </a:p>
          <a:p>
            <a:pPr>
              <a:spcBef>
                <a:spcPts val="1200"/>
              </a:spcBef>
            </a:pPr>
            <a:r>
              <a:rPr lang="en-US" sz="2400" dirty="0"/>
              <a:t>Also, post study contact will be done to inform participants of their randomization assignment and study results.</a:t>
            </a:r>
          </a:p>
        </p:txBody>
      </p:sp>
    </p:spTree>
    <p:extLst>
      <p:ext uri="{BB962C8B-B14F-4D97-AF65-F5344CB8AC3E}">
        <p14:creationId xmlns:p14="http://schemas.microsoft.com/office/powerpoint/2010/main" val="116397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1" dirty="0">
                <a:latin typeface="Calibri" pitchFamily="34" charset="0"/>
              </a:rPr>
              <a:t>Early Termination Visit</a:t>
            </a:r>
          </a:p>
        </p:txBody>
      </p:sp>
      <p:sp>
        <p:nvSpPr>
          <p:cNvPr id="28675" name="Content Placeholder 2"/>
          <p:cNvSpPr>
            <a:spLocks noGrp="1"/>
          </p:cNvSpPr>
          <p:nvPr>
            <p:ph idx="1"/>
          </p:nvPr>
        </p:nvSpPr>
        <p:spPr/>
        <p:txBody>
          <a:bodyPr>
            <a:normAutofit/>
          </a:bodyPr>
          <a:lstStyle/>
          <a:p>
            <a:pPr marL="0" indent="0" algn="ctr">
              <a:buNone/>
            </a:pPr>
            <a:r>
              <a:rPr lang="en-US" altLang="en-US" sz="3301" dirty="0">
                <a:latin typeface="Calibri" panose="020F0502020204030204" pitchFamily="34" charset="0"/>
              </a:rPr>
              <a:t>If a participant terminates early from the study, which procedures should be done at the participant's last study visit?</a:t>
            </a:r>
          </a:p>
        </p:txBody>
      </p:sp>
    </p:spTree>
    <p:extLst>
      <p:ext uri="{BB962C8B-B14F-4D97-AF65-F5344CB8AC3E}">
        <p14:creationId xmlns:p14="http://schemas.microsoft.com/office/powerpoint/2010/main" val="1246064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1" dirty="0">
                <a:latin typeface="Calibri" pitchFamily="34" charset="0"/>
              </a:rPr>
              <a:t>Early Termination Visit</a:t>
            </a:r>
          </a:p>
        </p:txBody>
      </p:sp>
      <p:sp>
        <p:nvSpPr>
          <p:cNvPr id="28675" name="Content Placeholder 2"/>
          <p:cNvSpPr>
            <a:spLocks noGrp="1"/>
          </p:cNvSpPr>
          <p:nvPr>
            <p:ph idx="1"/>
          </p:nvPr>
        </p:nvSpPr>
        <p:spPr/>
        <p:txBody>
          <a:bodyPr>
            <a:normAutofit/>
          </a:bodyPr>
          <a:lstStyle/>
          <a:p>
            <a:pPr marL="0" indent="0" algn="ctr">
              <a:buNone/>
            </a:pPr>
            <a:r>
              <a:rPr lang="en-US" altLang="en-US" sz="3301" dirty="0">
                <a:latin typeface="Calibri" panose="020F0502020204030204" pitchFamily="34" charset="0"/>
              </a:rPr>
              <a:t>If a participant terminates early from the study, which procedures should be done at the participant's last study visit</a:t>
            </a:r>
            <a:r>
              <a:rPr lang="en-US" altLang="en-US" sz="3301" dirty="0" smtClean="0">
                <a:latin typeface="Calibri" panose="020F0502020204030204" pitchFamily="34" charset="0"/>
              </a:rPr>
              <a:t>?</a:t>
            </a:r>
          </a:p>
          <a:p>
            <a:pPr marL="0" indent="0" algn="ctr">
              <a:buNone/>
            </a:pPr>
            <a:endParaRPr lang="en-US" altLang="en-US" sz="3301" dirty="0">
              <a:latin typeface="Calibri" panose="020F0502020204030204" pitchFamily="34" charset="0"/>
            </a:endParaRPr>
          </a:p>
          <a:p>
            <a:pPr marL="0" indent="0" algn="ctr">
              <a:buNone/>
            </a:pPr>
            <a:r>
              <a:rPr lang="en-US" altLang="en-US" sz="4000" dirty="0">
                <a:solidFill>
                  <a:schemeClr val="accent4"/>
                </a:solidFill>
              </a:rPr>
              <a:t>Visit 13 (Day 35) procedures, including ring collection if not previously done</a:t>
            </a:r>
          </a:p>
          <a:p>
            <a:pPr marL="0" indent="0" algn="ctr">
              <a:buNone/>
            </a:pPr>
            <a:endParaRPr lang="en-US" altLang="en-US" sz="3301" dirty="0">
              <a:latin typeface="Calibri" panose="020F0502020204030204" pitchFamily="34" charset="0"/>
            </a:endParaRPr>
          </a:p>
        </p:txBody>
      </p:sp>
    </p:spTree>
    <p:extLst>
      <p:ext uri="{BB962C8B-B14F-4D97-AF65-F5344CB8AC3E}">
        <p14:creationId xmlns:p14="http://schemas.microsoft.com/office/powerpoint/2010/main" val="166045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Visit Schedule</a:t>
            </a:r>
            <a:endParaRPr lang="en-US" dirty="0"/>
          </a:p>
        </p:txBody>
      </p:sp>
      <p:pic>
        <p:nvPicPr>
          <p:cNvPr id="4" name="Picture 3"/>
          <p:cNvPicPr>
            <a:picLocks noChangeAspect="1"/>
          </p:cNvPicPr>
          <p:nvPr/>
        </p:nvPicPr>
        <p:blipFill rotWithShape="1">
          <a:blip r:embed="rId3"/>
          <a:srcRect l="3922"/>
          <a:stretch/>
        </p:blipFill>
        <p:spPr>
          <a:xfrm>
            <a:off x="73056" y="2400032"/>
            <a:ext cx="8997889" cy="2686750"/>
          </a:xfrm>
          <a:prstGeom prst="rect">
            <a:avLst/>
          </a:prstGeom>
        </p:spPr>
      </p:pic>
    </p:spTree>
    <p:extLst>
      <p:ext uri="{BB962C8B-B14F-4D97-AF65-F5344CB8AC3E}">
        <p14:creationId xmlns:p14="http://schemas.microsoft.com/office/powerpoint/2010/main" val="245987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Who Become Pregnant or HIV Infected</a:t>
            </a:r>
            <a:endParaRPr lang="en-US" dirty="0"/>
          </a:p>
        </p:txBody>
      </p:sp>
      <p:sp>
        <p:nvSpPr>
          <p:cNvPr id="3" name="Content Placeholder 2"/>
          <p:cNvSpPr>
            <a:spLocks noGrp="1"/>
          </p:cNvSpPr>
          <p:nvPr>
            <p:ph idx="1"/>
          </p:nvPr>
        </p:nvSpPr>
        <p:spPr/>
        <p:txBody>
          <a:bodyPr>
            <a:noAutofit/>
          </a:bodyPr>
          <a:lstStyle/>
          <a:p>
            <a:r>
              <a:rPr lang="en-US" dirty="0" smtClean="0"/>
              <a:t>Once status is confirmed, follow-up </a:t>
            </a:r>
            <a:r>
              <a:rPr lang="en-US" dirty="0"/>
              <a:t>visits and procedures will be discontinued and the participant will be considered terminated from the </a:t>
            </a:r>
            <a:r>
              <a:rPr lang="en-US" dirty="0" smtClean="0"/>
              <a:t>study</a:t>
            </a:r>
          </a:p>
          <a:p>
            <a:r>
              <a:rPr lang="en-US" dirty="0" smtClean="0"/>
              <a:t>HIV Infection:</a:t>
            </a:r>
          </a:p>
          <a:p>
            <a:pPr lvl="1"/>
            <a:r>
              <a:rPr lang="en-US" dirty="0" smtClean="0"/>
              <a:t>Will </a:t>
            </a:r>
            <a:r>
              <a:rPr lang="en-US" dirty="0"/>
              <a:t>be referred to local care and treatment services </a:t>
            </a:r>
            <a:r>
              <a:rPr lang="en-US" dirty="0" smtClean="0"/>
              <a:t>and may </a:t>
            </a:r>
            <a:r>
              <a:rPr lang="en-US" dirty="0"/>
              <a:t>return to the research clinic for additional counseling and other support services, as needed per </a:t>
            </a:r>
            <a:r>
              <a:rPr lang="en-US" dirty="0" smtClean="0"/>
              <a:t>SOP</a:t>
            </a:r>
          </a:p>
          <a:p>
            <a:pPr lvl="1"/>
            <a:r>
              <a:rPr lang="en-US" dirty="0" smtClean="0"/>
              <a:t>May </a:t>
            </a:r>
            <a:r>
              <a:rPr lang="en-US" dirty="0"/>
              <a:t>be offered additional laboratory testing (such as HIV RNA and HIV drug resistance testing), as clinically indicated per site </a:t>
            </a:r>
            <a:r>
              <a:rPr lang="en-US" dirty="0" smtClean="0"/>
              <a:t>SOP</a:t>
            </a:r>
          </a:p>
          <a:p>
            <a:r>
              <a:rPr lang="en-US" dirty="0" smtClean="0"/>
              <a:t>Pregnancy:</a:t>
            </a:r>
          </a:p>
          <a:p>
            <a:pPr lvl="1"/>
            <a:r>
              <a:rPr lang="en-US" dirty="0" smtClean="0"/>
              <a:t>Will </a:t>
            </a:r>
            <a:r>
              <a:rPr lang="en-US" dirty="0"/>
              <a:t>be referred to local health care services and may return to the research clinic for additional counseling, as needed per </a:t>
            </a:r>
            <a:r>
              <a:rPr lang="en-US" dirty="0" smtClean="0"/>
              <a:t>SOP</a:t>
            </a:r>
            <a:r>
              <a:rPr lang="en-US" dirty="0"/>
              <a:t>.  </a:t>
            </a:r>
          </a:p>
          <a:p>
            <a:pPr lvl="1"/>
            <a:r>
              <a:rPr lang="en-US" dirty="0"/>
              <a:t>Site should develop a plan with participant to attain pregnancy outcome. </a:t>
            </a:r>
          </a:p>
        </p:txBody>
      </p:sp>
    </p:spTree>
    <p:extLst>
      <p:ext uri="{BB962C8B-B14F-4D97-AF65-F5344CB8AC3E}">
        <p14:creationId xmlns:p14="http://schemas.microsoft.com/office/powerpoint/2010/main" val="161828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Who </a:t>
            </a:r>
            <a:r>
              <a:rPr lang="en-US" u="sng" dirty="0"/>
              <a:t>Permanently</a:t>
            </a:r>
            <a:r>
              <a:rPr lang="en-US" dirty="0"/>
              <a:t> Discontinue Study Product </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spcBef>
                <a:spcPts val="1200"/>
              </a:spcBef>
            </a:pPr>
            <a:r>
              <a:rPr lang="en-US" dirty="0" smtClean="0"/>
              <a:t>Study participation may be discontinued per site investigator after consultation with PSRT and Management Team</a:t>
            </a:r>
          </a:p>
          <a:p>
            <a:pPr>
              <a:spcBef>
                <a:spcPts val="1200"/>
              </a:spcBef>
            </a:pPr>
            <a:r>
              <a:rPr lang="en-US" dirty="0"/>
              <a:t>If </a:t>
            </a:r>
            <a:r>
              <a:rPr lang="en-US" dirty="0" smtClean="0"/>
              <a:t>permanently discontinued from product use due </a:t>
            </a:r>
            <a:r>
              <a:rPr lang="en-US" dirty="0"/>
              <a:t>to an AE, </a:t>
            </a:r>
            <a:r>
              <a:rPr lang="en-US" dirty="0" smtClean="0"/>
              <a:t>follow </a:t>
            </a:r>
            <a:r>
              <a:rPr lang="en-US" dirty="0"/>
              <a:t>until </a:t>
            </a:r>
            <a:r>
              <a:rPr lang="en-US" dirty="0" smtClean="0"/>
              <a:t>resolution </a:t>
            </a:r>
            <a:r>
              <a:rPr lang="en-US" dirty="0"/>
              <a:t>or stabilization of the AE is documented.  </a:t>
            </a:r>
          </a:p>
          <a:p>
            <a:pPr>
              <a:spcBef>
                <a:spcPts val="1200"/>
              </a:spcBef>
            </a:pPr>
            <a:r>
              <a:rPr lang="en-US" dirty="0"/>
              <a:t>In the event study follow-up is </a:t>
            </a:r>
            <a:r>
              <a:rPr lang="en-US" i="1" dirty="0"/>
              <a:t>continued</a:t>
            </a:r>
            <a:r>
              <a:rPr lang="en-US" dirty="0"/>
              <a:t>, participants will have the protocol-specified weekly visits through Day 35, specifically those visits at Day 7, Day 14, Day 21, Day 28 and Day 35. Protocol-specified procedures will continue except the following:</a:t>
            </a:r>
          </a:p>
          <a:p>
            <a:pPr lvl="1">
              <a:spcBef>
                <a:spcPts val="1200"/>
              </a:spcBef>
            </a:pPr>
            <a:r>
              <a:rPr lang="en-US" dirty="0" smtClean="0"/>
              <a:t>Pelvic </a:t>
            </a:r>
            <a:r>
              <a:rPr lang="en-US" dirty="0"/>
              <a:t>exams*</a:t>
            </a:r>
          </a:p>
          <a:p>
            <a:pPr lvl="1">
              <a:spcBef>
                <a:spcPts val="1200"/>
              </a:spcBef>
            </a:pPr>
            <a:r>
              <a:rPr lang="en-US" dirty="0" smtClean="0"/>
              <a:t>Collection </a:t>
            </a:r>
            <a:r>
              <a:rPr lang="en-US" dirty="0"/>
              <a:t>of blood for safety assessments*</a:t>
            </a:r>
          </a:p>
          <a:p>
            <a:pPr lvl="1">
              <a:spcBef>
                <a:spcPts val="1200"/>
              </a:spcBef>
            </a:pPr>
            <a:r>
              <a:rPr lang="en-US" dirty="0" smtClean="0"/>
              <a:t>Collection </a:t>
            </a:r>
            <a:r>
              <a:rPr lang="en-US" dirty="0"/>
              <a:t>of PK and PD samples</a:t>
            </a:r>
          </a:p>
          <a:p>
            <a:pPr lvl="1">
              <a:spcBef>
                <a:spcPts val="1200"/>
              </a:spcBef>
            </a:pPr>
            <a:r>
              <a:rPr lang="en-US" dirty="0" smtClean="0"/>
              <a:t>Behavioral </a:t>
            </a:r>
            <a:r>
              <a:rPr lang="en-US" dirty="0"/>
              <a:t>assessment(s)</a:t>
            </a:r>
          </a:p>
          <a:p>
            <a:pPr lvl="1">
              <a:spcBef>
                <a:spcPts val="1200"/>
              </a:spcBef>
            </a:pPr>
            <a:r>
              <a:rPr lang="en-US" dirty="0" smtClean="0"/>
              <a:t>Protocol </a:t>
            </a:r>
            <a:r>
              <a:rPr lang="en-US" dirty="0"/>
              <a:t>counseling will be modified</a:t>
            </a:r>
          </a:p>
          <a:p>
            <a:pPr marL="0" indent="0">
              <a:spcBef>
                <a:spcPts val="1200"/>
              </a:spcBef>
              <a:buNone/>
            </a:pPr>
            <a:r>
              <a:rPr lang="en-US" sz="2100" dirty="0" smtClean="0"/>
              <a:t>(*Unless </a:t>
            </a:r>
            <a:r>
              <a:rPr lang="en-US" sz="2100" dirty="0"/>
              <a:t>required for AE follow-up</a:t>
            </a:r>
            <a:r>
              <a:rPr lang="en-US" sz="2100" dirty="0" smtClean="0"/>
              <a:t>)</a:t>
            </a:r>
          </a:p>
          <a:p>
            <a:pPr marL="0" indent="0">
              <a:spcBef>
                <a:spcPts val="1200"/>
              </a:spcBef>
              <a:buNone/>
            </a:pPr>
            <a:r>
              <a:rPr lang="en-US" sz="2300" dirty="0" smtClean="0"/>
              <a:t>The </a:t>
            </a:r>
            <a:r>
              <a:rPr lang="en-US" sz="2300" dirty="0"/>
              <a:t>above procedures should be collected/conducted at the visit in which study product is discontinued and omitted thereafter, unless the participant was previously on a temporary hold. </a:t>
            </a:r>
            <a:endParaRPr lang="en-US" sz="2600" dirty="0"/>
          </a:p>
          <a:p>
            <a:endParaRPr lang="en-US" dirty="0"/>
          </a:p>
        </p:txBody>
      </p:sp>
    </p:spTree>
    <p:extLst>
      <p:ext uri="{BB962C8B-B14F-4D97-AF65-F5344CB8AC3E}">
        <p14:creationId xmlns:p14="http://schemas.microsoft.com/office/powerpoint/2010/main" val="280341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73" y="152400"/>
            <a:ext cx="8229600" cy="1143000"/>
          </a:xfrm>
        </p:spPr>
        <p:txBody>
          <a:bodyPr>
            <a:normAutofit fontScale="90000"/>
          </a:bodyPr>
          <a:lstStyle/>
          <a:p>
            <a:r>
              <a:rPr lang="en-US" dirty="0"/>
              <a:t/>
            </a:r>
            <a:br>
              <a:rPr lang="en-US" dirty="0"/>
            </a:br>
            <a:r>
              <a:rPr lang="en-US" dirty="0" smtClean="0"/>
              <a:t>Follow-up </a:t>
            </a:r>
            <a:r>
              <a:rPr lang="en-US" dirty="0"/>
              <a:t>Procedures for Participants Who are on a </a:t>
            </a:r>
            <a:r>
              <a:rPr lang="en-US" u="sng" dirty="0"/>
              <a:t>Temporary</a:t>
            </a:r>
            <a:r>
              <a:rPr lang="en-US" dirty="0"/>
              <a:t> Clinical Study Product </a:t>
            </a:r>
            <a:r>
              <a:rPr lang="en-US" dirty="0" smtClean="0"/>
              <a:t>Hold</a:t>
            </a:r>
            <a:endParaRPr lang="en-US" dirty="0"/>
          </a:p>
        </p:txBody>
      </p:sp>
      <p:sp>
        <p:nvSpPr>
          <p:cNvPr id="3" name="Content Placeholder 2"/>
          <p:cNvSpPr>
            <a:spLocks noGrp="1"/>
          </p:cNvSpPr>
          <p:nvPr>
            <p:ph idx="1"/>
          </p:nvPr>
        </p:nvSpPr>
        <p:spPr/>
        <p:txBody>
          <a:bodyPr>
            <a:normAutofit/>
          </a:bodyPr>
          <a:lstStyle/>
          <a:p>
            <a:r>
              <a:rPr lang="en-US" sz="2101" dirty="0"/>
              <a:t>All protocol-specified study visits and procedures will continue except:</a:t>
            </a:r>
          </a:p>
          <a:p>
            <a:pPr lvl="1"/>
            <a:r>
              <a:rPr lang="en-US" sz="1800" dirty="0"/>
              <a:t>Pelvic exams* </a:t>
            </a:r>
            <a:r>
              <a:rPr lang="en-US" sz="1800" dirty="0" smtClean="0"/>
              <a:t> (</a:t>
            </a:r>
            <a:r>
              <a:rPr lang="en-US" sz="1500" dirty="0" smtClean="0"/>
              <a:t>*</a:t>
            </a:r>
            <a:r>
              <a:rPr lang="en-US" sz="1500" dirty="0"/>
              <a:t>Unless required for AE </a:t>
            </a:r>
            <a:r>
              <a:rPr lang="en-US" sz="1500" dirty="0" smtClean="0"/>
              <a:t>follow-up)</a:t>
            </a:r>
            <a:endParaRPr lang="en-US" sz="1500" dirty="0"/>
          </a:p>
          <a:p>
            <a:pPr lvl="1"/>
            <a:r>
              <a:rPr lang="en-US" sz="1800" dirty="0"/>
              <a:t>Collection of PD samples</a:t>
            </a:r>
          </a:p>
          <a:p>
            <a:pPr lvl="1"/>
            <a:r>
              <a:rPr lang="en-US" sz="1800" dirty="0"/>
              <a:t>Behavioral assessment(s)</a:t>
            </a:r>
          </a:p>
          <a:p>
            <a:pPr lvl="1"/>
            <a:r>
              <a:rPr lang="en-US" sz="1800" dirty="0"/>
              <a:t>Provision of product use/protocol adherence counseling</a:t>
            </a:r>
          </a:p>
          <a:p>
            <a:r>
              <a:rPr lang="en-US" sz="2101" dirty="0"/>
              <a:t>The collection of samples for PK should be collected/conducted at the visit in which study product is temporarily held and omitted thereafter. </a:t>
            </a:r>
          </a:p>
          <a:p>
            <a:pPr lvl="1"/>
            <a:r>
              <a:rPr lang="en-US" sz="1800" dirty="0"/>
              <a:t> Completion of these procedures will resume at the visit following resumption of study product use.</a:t>
            </a:r>
          </a:p>
          <a:p>
            <a:endParaRPr lang="en-US" sz="2101" dirty="0"/>
          </a:p>
        </p:txBody>
      </p:sp>
    </p:spTree>
    <p:extLst>
      <p:ext uri="{BB962C8B-B14F-4D97-AF65-F5344CB8AC3E}">
        <p14:creationId xmlns:p14="http://schemas.microsoft.com/office/powerpoint/2010/main" val="29502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a:t>
            </a:r>
            <a:r>
              <a:rPr lang="en-US" dirty="0"/>
              <a:t>Procedures for Participants Who </a:t>
            </a:r>
            <a:r>
              <a:rPr lang="en-US" u="sng" dirty="0"/>
              <a:t>Decline</a:t>
            </a:r>
            <a:r>
              <a:rPr lang="en-US" dirty="0"/>
              <a:t> Study Product Use</a:t>
            </a:r>
          </a:p>
        </p:txBody>
      </p:sp>
      <p:sp>
        <p:nvSpPr>
          <p:cNvPr id="3" name="Content Placeholder 2"/>
          <p:cNvSpPr>
            <a:spLocks noGrp="1"/>
          </p:cNvSpPr>
          <p:nvPr>
            <p:ph idx="1"/>
          </p:nvPr>
        </p:nvSpPr>
        <p:spPr/>
        <p:txBody>
          <a:bodyPr>
            <a:normAutofit fontScale="92500" lnSpcReduction="20000"/>
          </a:bodyPr>
          <a:lstStyle/>
          <a:p>
            <a:r>
              <a:rPr lang="en-US" dirty="0" smtClean="0"/>
              <a:t>Inform the MTN-027 </a:t>
            </a:r>
            <a:r>
              <a:rPr lang="en-US" dirty="0"/>
              <a:t>management team </a:t>
            </a:r>
            <a:endParaRPr lang="en-US" dirty="0" smtClean="0"/>
          </a:p>
          <a:p>
            <a:r>
              <a:rPr lang="en-US" dirty="0" smtClean="0"/>
              <a:t>Document decline </a:t>
            </a:r>
            <a:r>
              <a:rPr lang="en-US" dirty="0"/>
              <a:t>on the study product request slip. </a:t>
            </a:r>
            <a:endParaRPr lang="en-US" dirty="0" smtClean="0"/>
          </a:p>
          <a:p>
            <a:r>
              <a:rPr lang="en-US" dirty="0" smtClean="0"/>
              <a:t>Counseling </a:t>
            </a:r>
            <a:r>
              <a:rPr lang="en-US" dirty="0"/>
              <a:t>should explore the reasons for the self-initiated decline, and work with the participant to develop a plan for product resumption.  </a:t>
            </a:r>
            <a:endParaRPr lang="en-US" dirty="0" smtClean="0"/>
          </a:p>
          <a:p>
            <a:r>
              <a:rPr lang="en-US" dirty="0"/>
              <a:t>As always, participants may withdraw consent and exit the study for any reason at any time.  </a:t>
            </a:r>
            <a:endParaRPr lang="en-US" dirty="0" smtClean="0"/>
          </a:p>
          <a:p>
            <a:r>
              <a:rPr lang="en-US" dirty="0"/>
              <a:t>If in the opinion of the </a:t>
            </a:r>
            <a:r>
              <a:rPr lang="en-US" dirty="0" err="1"/>
              <a:t>IoR</a:t>
            </a:r>
            <a:r>
              <a:rPr lang="en-US" dirty="0"/>
              <a:t>/designee the participant is unlikely to resume study product use during study follow-up, early termination for noncompliance with required study procedures should be considered after consultation with the PSRT (see SSP 4.5.10). </a:t>
            </a:r>
          </a:p>
          <a:p>
            <a:pPr lvl="1"/>
            <a:r>
              <a:rPr lang="en-US" sz="2200" dirty="0" smtClean="0"/>
              <a:t>Note </a:t>
            </a:r>
            <a:r>
              <a:rPr lang="en-US" sz="2200" dirty="0"/>
              <a:t>that all protocol-specified procedures should continue in the interim (unless the participant declines) until the participant is terminated or decides to withdraw from the study.   </a:t>
            </a:r>
          </a:p>
          <a:p>
            <a:endParaRPr lang="en-US" dirty="0"/>
          </a:p>
        </p:txBody>
      </p:sp>
    </p:spTree>
    <p:extLst>
      <p:ext uri="{BB962C8B-B14F-4D97-AF65-F5344CB8AC3E}">
        <p14:creationId xmlns:p14="http://schemas.microsoft.com/office/powerpoint/2010/main" val="228571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Follow-up Visit CRFs and Other Tools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703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837481"/>
            <a:ext cx="8534400" cy="5020519"/>
          </a:xfrm>
        </p:spPr>
        <p:txBody>
          <a:bodyPr>
            <a:normAutofit fontScale="70000" lnSpcReduction="20000"/>
          </a:bodyPr>
          <a:lstStyle/>
          <a:p>
            <a:pPr>
              <a:lnSpc>
                <a:spcPct val="90000"/>
              </a:lnSpc>
            </a:pPr>
            <a:r>
              <a:rPr lang="en-US" sz="2900" dirty="0" smtClean="0">
                <a:cs typeface="Arial" pitchFamily="34" charset="0"/>
              </a:rPr>
              <a:t>Codes are used t</a:t>
            </a:r>
            <a:r>
              <a:rPr lang="en-US" sz="2900" dirty="0" smtClean="0">
                <a:solidFill>
                  <a:schemeClr val="tx1"/>
                </a:solidFill>
                <a:cs typeface="Arial" pitchFamily="34" charset="0"/>
              </a:rPr>
              <a:t>o indicate at which point in a ppt’s trial participation an event occurred</a:t>
            </a:r>
          </a:p>
          <a:p>
            <a:pPr lvl="1">
              <a:lnSpc>
                <a:spcPct val="90000"/>
              </a:lnSpc>
              <a:buNone/>
            </a:pPr>
            <a:endParaRPr lang="en-US" sz="2900" dirty="0" smtClean="0">
              <a:solidFill>
                <a:schemeClr val="tx1"/>
              </a:solidFill>
              <a:cs typeface="Arial" pitchFamily="34" charset="0"/>
            </a:endParaRPr>
          </a:p>
          <a:p>
            <a:pPr>
              <a:lnSpc>
                <a:spcPct val="90000"/>
              </a:lnSpc>
            </a:pPr>
            <a:r>
              <a:rPr lang="en-US" sz="2900" dirty="0" smtClean="0">
                <a:cs typeface="Arial" pitchFamily="34" charset="0"/>
              </a:rPr>
              <a:t>Helpful when reviewing reports and conducting study analyses</a:t>
            </a:r>
            <a:endParaRPr lang="en-US" sz="2900" dirty="0" smtClean="0">
              <a:solidFill>
                <a:schemeClr val="tx1"/>
              </a:solidFill>
              <a:cs typeface="Arial" pitchFamily="34" charset="0"/>
            </a:endParaRPr>
          </a:p>
          <a:p>
            <a:pPr lvl="1">
              <a:lnSpc>
                <a:spcPct val="90000"/>
              </a:lnSpc>
            </a:pPr>
            <a:r>
              <a:rPr lang="en-US" sz="2900" dirty="0" smtClean="0">
                <a:cs typeface="Arial" pitchFamily="34" charset="0"/>
              </a:rPr>
              <a:t>Knowing that a ppt had a grade 2 AE on 23-MAY-15 doesn’t tell us much; knowing this was reported on visit 7.0 (Day 14) does </a:t>
            </a:r>
          </a:p>
          <a:p>
            <a:pPr lvl="1">
              <a:lnSpc>
                <a:spcPct val="90000"/>
              </a:lnSpc>
              <a:buNone/>
            </a:pPr>
            <a:endParaRPr lang="en-US" sz="2900" dirty="0" smtClean="0">
              <a:cs typeface="Arial" pitchFamily="34" charset="0"/>
            </a:endParaRPr>
          </a:p>
          <a:p>
            <a:pPr>
              <a:lnSpc>
                <a:spcPct val="90000"/>
              </a:lnSpc>
            </a:pPr>
            <a:r>
              <a:rPr lang="en-US" sz="2900" dirty="0" smtClean="0">
                <a:cs typeface="Arial" pitchFamily="34" charset="0"/>
              </a:rPr>
              <a:t>Visit codes are sequential in MTN-027. </a:t>
            </a:r>
          </a:p>
          <a:p>
            <a:pPr lvl="1">
              <a:lnSpc>
                <a:spcPct val="90000"/>
              </a:lnSpc>
            </a:pPr>
            <a:r>
              <a:rPr lang="en-US" sz="2900" dirty="0" smtClean="0">
                <a:cs typeface="Arial" pitchFamily="34" charset="0"/>
              </a:rPr>
              <a:t>Screening Visit = 1.0</a:t>
            </a:r>
          </a:p>
          <a:p>
            <a:pPr lvl="1">
              <a:lnSpc>
                <a:spcPct val="90000"/>
              </a:lnSpc>
            </a:pPr>
            <a:r>
              <a:rPr lang="en-US" sz="2900" dirty="0" smtClean="0">
                <a:cs typeface="Arial" pitchFamily="34" charset="0"/>
              </a:rPr>
              <a:t>Enrollment Visit = 2.0</a:t>
            </a:r>
          </a:p>
          <a:p>
            <a:pPr lvl="1">
              <a:lnSpc>
                <a:spcPct val="90000"/>
              </a:lnSpc>
            </a:pPr>
            <a:r>
              <a:rPr lang="en-US" sz="2900" dirty="0" smtClean="0">
                <a:cs typeface="Arial" pitchFamily="34" charset="0"/>
              </a:rPr>
              <a:t>Day 1 = 3.0, and so on…</a:t>
            </a:r>
          </a:p>
          <a:p>
            <a:pPr lvl="1">
              <a:lnSpc>
                <a:spcPct val="90000"/>
              </a:lnSpc>
              <a:buNone/>
            </a:pPr>
            <a:endParaRPr lang="en-US" sz="2900" dirty="0" smtClean="0">
              <a:cs typeface="Arial" pitchFamily="34" charset="0"/>
            </a:endParaRPr>
          </a:p>
          <a:p>
            <a:pPr>
              <a:lnSpc>
                <a:spcPct val="90000"/>
              </a:lnSpc>
            </a:pPr>
            <a:r>
              <a:rPr lang="en-US" sz="2900" dirty="0" smtClean="0">
                <a:cs typeface="Arial" pitchFamily="34" charset="0"/>
              </a:rPr>
              <a:t>The scheduled Final Clinic Visit should be coded as 13.0</a:t>
            </a:r>
          </a:p>
          <a:p>
            <a:pPr marL="0" indent="0">
              <a:lnSpc>
                <a:spcPct val="90000"/>
              </a:lnSpc>
              <a:buNone/>
            </a:pPr>
            <a:endParaRPr lang="en-US" sz="2900" dirty="0" smtClean="0">
              <a:cs typeface="Arial" pitchFamily="34" charset="0"/>
            </a:endParaRPr>
          </a:p>
          <a:p>
            <a:pPr>
              <a:lnSpc>
                <a:spcPct val="90000"/>
              </a:lnSpc>
            </a:pPr>
            <a:r>
              <a:rPr lang="en-US" sz="2900" dirty="0" smtClean="0"/>
              <a:t>An early </a:t>
            </a:r>
            <a:r>
              <a:rPr lang="en-US" sz="2900" dirty="0"/>
              <a:t>termination visit can occur at any point during the study after participant randomization. If an early termination visit is conducted, the Day 35/scheduled Final Clinic Visit procedures should be completed, </a:t>
            </a:r>
            <a:r>
              <a:rPr lang="en-US" sz="2900" dirty="0" smtClean="0"/>
              <a:t>if possible. </a:t>
            </a:r>
            <a:r>
              <a:rPr lang="en-US" sz="2900" u="sng" dirty="0"/>
              <a:t>The visit code of the early termination visit will depend on where the participant is at in her visit schedule at the time of early termination.  </a:t>
            </a:r>
          </a:p>
          <a:p>
            <a:pPr>
              <a:lnSpc>
                <a:spcPct val="90000"/>
              </a:lnSpc>
            </a:pPr>
            <a:endParaRPr lang="en-US" sz="3300" dirty="0" smtClean="0">
              <a:cs typeface="Arial" pitchFamily="34" charset="0"/>
            </a:endParaRPr>
          </a:p>
          <a:p>
            <a:pPr>
              <a:lnSpc>
                <a:spcPct val="90000"/>
              </a:lnSpc>
            </a:pPr>
            <a:endParaRPr lang="en-US" sz="3300" dirty="0" smtClean="0">
              <a:solidFill>
                <a:schemeClr val="tx1"/>
              </a:solidFill>
              <a:cs typeface="Arial" pitchFamily="34" charset="0"/>
            </a:endParaRPr>
          </a:p>
          <a:p>
            <a:pPr lvl="1">
              <a:lnSpc>
                <a:spcPct val="90000"/>
              </a:lnSpc>
              <a:buNone/>
            </a:pPr>
            <a:endParaRPr lang="en-US" sz="2400" dirty="0" smtClean="0">
              <a:solidFill>
                <a:schemeClr val="tx1"/>
              </a:solidFill>
            </a:endParaRPr>
          </a:p>
        </p:txBody>
      </p:sp>
      <p:sp>
        <p:nvSpPr>
          <p:cNvPr id="60" name="Title 59"/>
          <p:cNvSpPr>
            <a:spLocks noGrp="1"/>
          </p:cNvSpPr>
          <p:nvPr>
            <p:ph type="title"/>
          </p:nvPr>
        </p:nvSpPr>
        <p:spPr>
          <a:xfrm>
            <a:off x="304800" y="304800"/>
            <a:ext cx="8229600" cy="914400"/>
          </a:xfrm>
        </p:spPr>
        <p:txBody>
          <a:bodyPr>
            <a:normAutofit/>
          </a:bodyPr>
          <a:lstStyle/>
          <a:p>
            <a:r>
              <a:rPr lang="en-US" dirty="0" smtClean="0"/>
              <a:t>Visit Codes</a:t>
            </a:r>
            <a:endParaRPr lang="en-US" dirty="0"/>
          </a:p>
        </p:txBody>
      </p:sp>
    </p:spTree>
    <p:extLst>
      <p:ext uri="{BB962C8B-B14F-4D97-AF65-F5344CB8AC3E}">
        <p14:creationId xmlns:p14="http://schemas.microsoft.com/office/powerpoint/2010/main" val="27960517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1752600"/>
            <a:ext cx="8915400" cy="4876800"/>
          </a:xfrm>
        </p:spPr>
        <p:txBody>
          <a:bodyPr>
            <a:noAutofit/>
          </a:bodyPr>
          <a:lstStyle/>
          <a:p>
            <a:pPr marL="347663" indent="-347663">
              <a:defRPr/>
            </a:pPr>
            <a:r>
              <a:rPr lang="en-US" sz="2800" dirty="0">
                <a:cs typeface="Arial" pitchFamily="34" charset="0"/>
              </a:rPr>
              <a:t>An Excel file that can be used to create the follow-up visit schedule/calendar for a ppt with actual dates</a:t>
            </a:r>
          </a:p>
          <a:p>
            <a:pPr marL="747713" lvl="1" indent="-347663">
              <a:defRPr/>
            </a:pPr>
            <a:r>
              <a:rPr lang="en-US" b="1" i="1">
                <a:cs typeface="Arial" pitchFamily="34" charset="0"/>
              </a:rPr>
              <a:t>Available </a:t>
            </a:r>
            <a:r>
              <a:rPr lang="en-US" b="1" i="1" smtClean="0">
                <a:cs typeface="Arial" pitchFamily="34" charset="0"/>
              </a:rPr>
              <a:t>on </a:t>
            </a:r>
            <a:r>
              <a:rPr lang="en-US" b="1" i="1" dirty="0">
                <a:cs typeface="Arial" pitchFamily="34" charset="0"/>
              </a:rPr>
              <a:t>MTN-027 web site </a:t>
            </a:r>
          </a:p>
          <a:p>
            <a:pPr marL="347663" indent="-347663">
              <a:defRPr/>
            </a:pPr>
            <a:r>
              <a:rPr lang="en-US" sz="2800" dirty="0">
                <a:cs typeface="Arial" pitchFamily="34" charset="0"/>
              </a:rPr>
              <a:t>Requires PTID and full Enrollment Date</a:t>
            </a:r>
          </a:p>
          <a:p>
            <a:pPr marL="347663" indent="-347663">
              <a:buFont typeface="Arial" pitchFamily="34" charset="0"/>
              <a:buChar char="•"/>
              <a:defRPr/>
            </a:pPr>
            <a:r>
              <a:rPr lang="en-US" sz="2800" dirty="0">
                <a:cs typeface="Arial" pitchFamily="34" charset="0"/>
              </a:rPr>
              <a:t>For each required follow-up visit, the target date, target windows (if applicable) are generated</a:t>
            </a:r>
          </a:p>
          <a:p>
            <a:pPr marL="347663" indent="-347663">
              <a:buFont typeface="Arial" pitchFamily="34" charset="0"/>
              <a:buChar char="•"/>
              <a:defRPr/>
            </a:pPr>
            <a:r>
              <a:rPr lang="en-US" sz="2800" dirty="0">
                <a:cs typeface="Arial" pitchFamily="34" charset="0"/>
              </a:rPr>
              <a:t>Blank column provided for site to write-in actual visit dates</a:t>
            </a:r>
          </a:p>
          <a:p>
            <a:pPr marL="347663" indent="-347663">
              <a:buFont typeface="Arial" pitchFamily="34" charset="0"/>
              <a:buChar char="•"/>
              <a:defRPr/>
            </a:pPr>
            <a:r>
              <a:rPr lang="en-US" sz="2800" dirty="0">
                <a:cs typeface="Arial" pitchFamily="34" charset="0"/>
              </a:rPr>
              <a:t>For easy reference, print and placed in the ppt’s study notebook once ppt has enrolled</a:t>
            </a:r>
          </a:p>
        </p:txBody>
      </p:sp>
      <p:sp>
        <p:nvSpPr>
          <p:cNvPr id="7" name="Title 1"/>
          <p:cNvSpPr>
            <a:spLocks noGrp="1"/>
          </p:cNvSpPr>
          <p:nvPr>
            <p:ph type="title"/>
          </p:nvPr>
        </p:nvSpPr>
        <p:spPr>
          <a:xfrm>
            <a:off x="457200" y="152400"/>
            <a:ext cx="8229600" cy="838200"/>
          </a:xfrm>
        </p:spPr>
        <p:txBody>
          <a:bodyPr/>
          <a:lstStyle/>
          <a:p>
            <a:r>
              <a:rPr lang="en-US" dirty="0" smtClean="0"/>
              <a:t>Visit Calendar Tool</a:t>
            </a:r>
            <a:endParaRPr lang="en-US" dirty="0"/>
          </a:p>
        </p:txBody>
      </p:sp>
    </p:spTree>
    <p:extLst>
      <p:ext uri="{BB962C8B-B14F-4D97-AF65-F5344CB8AC3E}">
        <p14:creationId xmlns:p14="http://schemas.microsoft.com/office/powerpoint/2010/main" val="23131362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dirty="0" smtClean="0"/>
              <a:t>Visit Calendar Tool – Output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076825" cy="46728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096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5966" y="1676400"/>
            <a:ext cx="8362378" cy="4953000"/>
          </a:xfrm>
        </p:spPr>
        <p:txBody>
          <a:bodyPr>
            <a:normAutofit fontScale="92500" lnSpcReduction="20000"/>
          </a:bodyPr>
          <a:lstStyle/>
          <a:p>
            <a:pPr>
              <a:lnSpc>
                <a:spcPct val="90000"/>
              </a:lnSpc>
            </a:pPr>
            <a:r>
              <a:rPr lang="en-US" sz="2800" dirty="0" smtClean="0">
                <a:cs typeface="Arial" pitchFamily="34" charset="0"/>
              </a:rPr>
              <a:t>Schedule fixed based on randomization date</a:t>
            </a:r>
          </a:p>
          <a:p>
            <a:pPr lvl="1">
              <a:lnSpc>
                <a:spcPct val="90000"/>
              </a:lnSpc>
            </a:pPr>
            <a:r>
              <a:rPr lang="en-US" sz="2400" dirty="0" smtClean="0">
                <a:cs typeface="Arial" pitchFamily="34" charset="0"/>
              </a:rPr>
              <a:t> does not change based on actual visit completion date before Day 28</a:t>
            </a:r>
          </a:p>
          <a:p>
            <a:pPr>
              <a:lnSpc>
                <a:spcPct val="90000"/>
              </a:lnSpc>
            </a:pPr>
            <a:endParaRPr lang="en-US" sz="1600" dirty="0" smtClean="0">
              <a:cs typeface="Arial" pitchFamily="34" charset="0"/>
            </a:endParaRPr>
          </a:p>
          <a:p>
            <a:pPr>
              <a:lnSpc>
                <a:spcPct val="90000"/>
              </a:lnSpc>
            </a:pPr>
            <a:r>
              <a:rPr lang="en-US" sz="2800" dirty="0" smtClean="0">
                <a:cs typeface="Arial" pitchFamily="34" charset="0"/>
              </a:rPr>
              <a:t>Target </a:t>
            </a:r>
            <a:r>
              <a:rPr lang="en-US" sz="2800" dirty="0">
                <a:cs typeface="Arial" pitchFamily="34" charset="0"/>
              </a:rPr>
              <a:t>day is ideal</a:t>
            </a:r>
          </a:p>
          <a:p>
            <a:pPr marL="0" indent="0">
              <a:lnSpc>
                <a:spcPct val="90000"/>
              </a:lnSpc>
              <a:buNone/>
            </a:pPr>
            <a:endParaRPr lang="en-US" sz="1200" dirty="0" smtClean="0">
              <a:cs typeface="Arial" pitchFamily="34" charset="0"/>
            </a:endParaRPr>
          </a:p>
          <a:p>
            <a:pPr>
              <a:lnSpc>
                <a:spcPct val="90000"/>
              </a:lnSpc>
            </a:pPr>
            <a:r>
              <a:rPr lang="en-US" sz="2800" dirty="0" smtClean="0">
                <a:cs typeface="Arial" pitchFamily="34" charset="0"/>
              </a:rPr>
              <a:t>Note that some visits have visits windows around the target day to allow for the participant to come in a day or two after the target day. </a:t>
            </a:r>
          </a:p>
          <a:p>
            <a:pPr marL="457200" lvl="1" indent="0">
              <a:lnSpc>
                <a:spcPct val="90000"/>
              </a:lnSpc>
              <a:buNone/>
            </a:pPr>
            <a:endParaRPr lang="en-US" sz="2000" i="1" dirty="0">
              <a:cs typeface="Arial" pitchFamily="34" charset="0"/>
            </a:endParaRPr>
          </a:p>
          <a:p>
            <a:pPr marL="457200" lvl="1" indent="0">
              <a:lnSpc>
                <a:spcPct val="90000"/>
              </a:lnSpc>
              <a:buNone/>
            </a:pPr>
            <a:r>
              <a:rPr lang="en-US" sz="2000" i="1" dirty="0" smtClean="0">
                <a:cs typeface="Arial" pitchFamily="34" charset="0"/>
              </a:rPr>
              <a:t>*Note that Days </a:t>
            </a:r>
            <a:r>
              <a:rPr lang="en-US" sz="2000" b="1" i="1" dirty="0" smtClean="0">
                <a:cs typeface="Arial" pitchFamily="34" charset="0"/>
              </a:rPr>
              <a:t>1</a:t>
            </a:r>
            <a:r>
              <a:rPr lang="en-US" sz="2000" i="1" dirty="0" smtClean="0">
                <a:cs typeface="Arial" pitchFamily="34" charset="0"/>
              </a:rPr>
              <a:t>,</a:t>
            </a:r>
            <a:r>
              <a:rPr lang="en-US" sz="2000" b="1" i="1" dirty="0" smtClean="0">
                <a:cs typeface="Arial" pitchFamily="34" charset="0"/>
              </a:rPr>
              <a:t> 2</a:t>
            </a:r>
            <a:r>
              <a:rPr lang="en-US" sz="2000" i="1" dirty="0" smtClean="0">
                <a:cs typeface="Arial" pitchFamily="34" charset="0"/>
              </a:rPr>
              <a:t>, </a:t>
            </a:r>
            <a:r>
              <a:rPr lang="en-US" sz="2000" b="1" i="1" dirty="0" smtClean="0">
                <a:cs typeface="Arial" pitchFamily="34" charset="0"/>
              </a:rPr>
              <a:t>29, </a:t>
            </a:r>
            <a:r>
              <a:rPr lang="en-US" sz="2000" i="1" dirty="0" smtClean="0">
                <a:cs typeface="Arial" pitchFamily="34" charset="0"/>
              </a:rPr>
              <a:t>and </a:t>
            </a:r>
            <a:r>
              <a:rPr lang="en-US" sz="2000" b="1" i="1" dirty="0" smtClean="0">
                <a:cs typeface="Arial" pitchFamily="34" charset="0"/>
              </a:rPr>
              <a:t>3o </a:t>
            </a:r>
            <a:r>
              <a:rPr lang="en-US" sz="2000" i="1" dirty="0" smtClean="0">
                <a:cs typeface="Arial" pitchFamily="34" charset="0"/>
              </a:rPr>
              <a:t>do not have visit windows. </a:t>
            </a:r>
          </a:p>
          <a:p>
            <a:pPr marL="457200" lvl="1" indent="0">
              <a:lnSpc>
                <a:spcPct val="90000"/>
              </a:lnSpc>
              <a:buNone/>
            </a:pPr>
            <a:r>
              <a:rPr lang="en-US" sz="2000" i="1" dirty="0" smtClean="0">
                <a:cs typeface="Arial" pitchFamily="34" charset="0"/>
              </a:rPr>
              <a:t>These study visits must be completed on the target day of </a:t>
            </a:r>
          </a:p>
          <a:p>
            <a:pPr marL="457200" lvl="1" indent="0">
              <a:lnSpc>
                <a:spcPct val="90000"/>
              </a:lnSpc>
              <a:buNone/>
            </a:pPr>
            <a:r>
              <a:rPr lang="en-US" sz="2000" i="1" dirty="0" smtClean="0">
                <a:cs typeface="Arial" pitchFamily="34" charset="0"/>
              </a:rPr>
              <a:t>The visit. </a:t>
            </a:r>
          </a:p>
          <a:p>
            <a:pPr marL="282575" lvl="1" indent="-282575">
              <a:lnSpc>
                <a:spcPct val="90000"/>
              </a:lnSpc>
              <a:buFont typeface="Arial" panose="020B0604020202020204" pitchFamily="34" charset="0"/>
              <a:buChar char="•"/>
            </a:pPr>
            <a:r>
              <a:rPr lang="en-US" sz="2800" dirty="0" smtClean="0">
                <a:cs typeface="Arial" pitchFamily="34" charset="0"/>
              </a:rPr>
              <a:t>It </a:t>
            </a:r>
            <a:r>
              <a:rPr lang="en-US" sz="2800" dirty="0">
                <a:cs typeface="Arial" pitchFamily="34" charset="0"/>
              </a:rPr>
              <a:t>is ideal to complete Visit 9.0 on Day 28. </a:t>
            </a:r>
            <a:endParaRPr lang="en-US" sz="2800" dirty="0" smtClean="0">
              <a:cs typeface="Arial" pitchFamily="34" charset="0"/>
            </a:endParaRPr>
          </a:p>
          <a:p>
            <a:pPr marL="0" lvl="1" indent="0">
              <a:lnSpc>
                <a:spcPct val="90000"/>
              </a:lnSpc>
              <a:buNone/>
            </a:pPr>
            <a:r>
              <a:rPr lang="en-US" sz="2800" dirty="0" smtClean="0">
                <a:cs typeface="Arial" pitchFamily="34" charset="0"/>
              </a:rPr>
              <a:t>However</a:t>
            </a:r>
            <a:r>
              <a:rPr lang="en-US" sz="2800" dirty="0">
                <a:cs typeface="Arial" pitchFamily="34" charset="0"/>
              </a:rPr>
              <a:t>, it is allowable to conduct this visit </a:t>
            </a:r>
            <a:r>
              <a:rPr lang="en-US" sz="2800" dirty="0" smtClean="0">
                <a:cs typeface="Arial" pitchFamily="34" charset="0"/>
              </a:rPr>
              <a:t>between </a:t>
            </a:r>
            <a:r>
              <a:rPr lang="en-US" sz="2800" dirty="0">
                <a:cs typeface="Arial" pitchFamily="34" charset="0"/>
              </a:rPr>
              <a:t>days 27-29 if the participant cannot </a:t>
            </a:r>
            <a:r>
              <a:rPr lang="en-US" sz="2800" dirty="0" smtClean="0">
                <a:cs typeface="Arial" pitchFamily="34" charset="0"/>
              </a:rPr>
              <a:t>come to </a:t>
            </a:r>
            <a:r>
              <a:rPr lang="en-US" sz="2800" dirty="0">
                <a:cs typeface="Arial" pitchFamily="34" charset="0"/>
              </a:rPr>
              <a:t>the clinic on day 28. </a:t>
            </a:r>
          </a:p>
          <a:p>
            <a:pPr marL="457200" lvl="1" indent="0">
              <a:lnSpc>
                <a:spcPct val="90000"/>
              </a:lnSpc>
              <a:buNone/>
            </a:pPr>
            <a:endParaRPr lang="en-US" sz="2400" dirty="0" smtClean="0">
              <a:cs typeface="Arial" pitchFamily="34" charset="0"/>
            </a:endParaRPr>
          </a:p>
          <a:p>
            <a:pPr lvl="1">
              <a:lnSpc>
                <a:spcPct val="90000"/>
              </a:lnSpc>
              <a:buNone/>
            </a:pPr>
            <a:endParaRPr lang="en-US" sz="2400" dirty="0" smtClean="0">
              <a:solidFill>
                <a:schemeClr val="tx1"/>
              </a:solidFill>
            </a:endParaRPr>
          </a:p>
        </p:txBody>
      </p:sp>
      <p:grpSp>
        <p:nvGrpSpPr>
          <p:cNvPr id="2" name="Group 4"/>
          <p:cNvGrpSpPr>
            <a:grpSpLocks/>
          </p:cNvGrpSpPr>
          <p:nvPr/>
        </p:nvGrpSpPr>
        <p:grpSpPr bwMode="auto">
          <a:xfrm>
            <a:off x="7239000" y="214912"/>
            <a:ext cx="1259468" cy="1278255"/>
            <a:chOff x="45" y="96"/>
            <a:chExt cx="479" cy="480"/>
          </a:xfrm>
        </p:grpSpPr>
        <p:sp>
          <p:nvSpPr>
            <p:cNvPr id="5175" name="Freeform 5"/>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5176" name="Freeform 6"/>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5177" name="Freeform 7"/>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5178" name="Freeform 8"/>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5179" name="Freeform 9"/>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0"/>
          <p:cNvGrpSpPr>
            <a:grpSpLocks/>
          </p:cNvGrpSpPr>
          <p:nvPr/>
        </p:nvGrpSpPr>
        <p:grpSpPr bwMode="auto">
          <a:xfrm rot="4705840">
            <a:off x="8049508" y="598680"/>
            <a:ext cx="935038" cy="1173163"/>
            <a:chOff x="137" y="32"/>
            <a:chExt cx="301" cy="355"/>
          </a:xfrm>
        </p:grpSpPr>
        <p:sp>
          <p:nvSpPr>
            <p:cNvPr id="5126" name="Freeform 11"/>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5127" name="Freeform 12"/>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5128" name="Freeform 13"/>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5129" name="Freeform 14"/>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5130" name="Freeform 15"/>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5131" name="Freeform 16"/>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5132" name="Freeform 17"/>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5133" name="Freeform 18"/>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5134" name="Freeform 19"/>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5135" name="Freeform 20"/>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5136" name="Freeform 21"/>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5137" name="Freeform 22"/>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38" name="Freeform 23"/>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39" name="Freeform 24"/>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0" name="Freeform 25"/>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1" name="Freeform 26"/>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2" name="Freeform 27"/>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5143" name="Freeform 28"/>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44" name="Freeform 29"/>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45" name="Freeform 30"/>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6" name="Freeform 31"/>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7" name="Freeform 32"/>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8" name="Freeform 33"/>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5149" name="Freeform 34"/>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5150" name="Freeform 35"/>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5151" name="Freeform 36"/>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5152" name="Freeform 37"/>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5153" name="Freeform 38"/>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5154" name="Freeform 39"/>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5155" name="Freeform 40"/>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5156" name="Freeform 41"/>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5157" name="Freeform 42"/>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5158" name="Freeform 43"/>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5159" name="Freeform 44"/>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5160" name="Freeform 45"/>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5161" name="Freeform 46"/>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5162" name="Freeform 47"/>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5163" name="Freeform 48"/>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5164" name="Freeform 49"/>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5165"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5166" name="Freeform 51"/>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5167" name="Freeform 52"/>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5168" name="Freeform 53"/>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5169" name="Freeform 54"/>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5170" name="Freeform 55"/>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5171" name="Freeform 56"/>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5172" name="Freeform 57"/>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5173" name="Freeform 58"/>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5174" name="Freeform 59"/>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sp>
        <p:nvSpPr>
          <p:cNvPr id="60" name="Title 59"/>
          <p:cNvSpPr>
            <a:spLocks noGrp="1"/>
          </p:cNvSpPr>
          <p:nvPr>
            <p:ph type="title"/>
          </p:nvPr>
        </p:nvSpPr>
        <p:spPr/>
        <p:txBody>
          <a:bodyPr/>
          <a:lstStyle/>
          <a:p>
            <a:r>
              <a:rPr lang="en-US" dirty="0" smtClean="0"/>
              <a:t>Scheduling Follow-up Visits</a:t>
            </a:r>
            <a:endParaRPr lang="en-US" dirty="0"/>
          </a:p>
        </p:txBody>
      </p:sp>
    </p:spTree>
    <p:extLst>
      <p:ext uri="{BB962C8B-B14F-4D97-AF65-F5344CB8AC3E}">
        <p14:creationId xmlns:p14="http://schemas.microsoft.com/office/powerpoint/2010/main" val="1527122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7" dur="1000"/>
                                        <p:tgtEl>
                                          <p:spTgt spid="512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20" dur="1000"/>
                                        <p:tgtEl>
                                          <p:spTgt spid="51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5" dur="1000"/>
                                        <p:tgtEl>
                                          <p:spTgt spid="51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0" dur="1000"/>
                                        <p:tgtEl>
                                          <p:spTgt spid="512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3" dur="1000"/>
                                        <p:tgtEl>
                                          <p:spTgt spid="5123">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23">
                                            <p:txEl>
                                              <p:pRg st="8" end="8"/>
                                            </p:txEl>
                                          </p:spTgt>
                                        </p:tgtEl>
                                        <p:attrNameLst>
                                          <p:attrName>style.visibility</p:attrName>
                                        </p:attrNameLst>
                                      </p:cBhvr>
                                      <p:to>
                                        <p:strVal val="visible"/>
                                      </p:to>
                                    </p:set>
                                    <p:animEffect transition="in" filter="blinds(horizontal)">
                                      <p:cBhvr>
                                        <p:cTn id="36" dur="1000"/>
                                        <p:tgtEl>
                                          <p:spTgt spid="5123">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23">
                                            <p:txEl>
                                              <p:pRg st="9" end="9"/>
                                            </p:txEl>
                                          </p:spTgt>
                                        </p:tgtEl>
                                        <p:attrNameLst>
                                          <p:attrName>style.visibility</p:attrName>
                                        </p:attrNameLst>
                                      </p:cBhvr>
                                      <p:to>
                                        <p:strVal val="visible"/>
                                      </p:to>
                                    </p:set>
                                    <p:animEffect transition="in" filter="blinds(horizontal)">
                                      <p:cBhvr>
                                        <p:cTn id="39" dur="1000"/>
                                        <p:tgtEl>
                                          <p:spTgt spid="5123">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42" dur="1000"/>
                                        <p:tgtEl>
                                          <p:spTgt spid="5123">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23">
                                            <p:txEl>
                                              <p:pRg st="11" end="11"/>
                                            </p:txEl>
                                          </p:spTgt>
                                        </p:tgtEl>
                                        <p:attrNameLst>
                                          <p:attrName>style.visibility</p:attrName>
                                        </p:attrNameLst>
                                      </p:cBhvr>
                                      <p:to>
                                        <p:strVal val="visible"/>
                                      </p:to>
                                    </p:set>
                                    <p:animEffect transition="in" filter="blinds(horizontal)">
                                      <p:cBhvr>
                                        <p:cTn id="45" dur="10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609600"/>
            <a:ext cx="4267200" cy="838200"/>
          </a:xfrm>
        </p:spPr>
        <p:txBody>
          <a:bodyPr/>
          <a:lstStyle/>
          <a:p>
            <a:pPr>
              <a:defRPr/>
            </a:pPr>
            <a:r>
              <a:rPr lang="en-US" sz="3600" dirty="0" smtClean="0"/>
              <a:t>Missed Visits</a:t>
            </a:r>
          </a:p>
        </p:txBody>
      </p:sp>
      <p:sp>
        <p:nvSpPr>
          <p:cNvPr id="4099" name="Rectangle 3"/>
          <p:cNvSpPr>
            <a:spLocks noGrp="1" noChangeArrowheads="1"/>
          </p:cNvSpPr>
          <p:nvPr>
            <p:ph idx="1"/>
          </p:nvPr>
        </p:nvSpPr>
        <p:spPr>
          <a:xfrm>
            <a:off x="381000" y="2412807"/>
            <a:ext cx="8305800" cy="4267200"/>
          </a:xfrm>
        </p:spPr>
        <p:txBody>
          <a:bodyPr>
            <a:normAutofit fontScale="77500" lnSpcReduction="20000"/>
          </a:bodyPr>
          <a:lstStyle/>
          <a:p>
            <a:pPr indent="0">
              <a:buSzPct val="100000"/>
            </a:pPr>
            <a:r>
              <a:rPr lang="en-US" sz="2800" dirty="0" smtClean="0">
                <a:solidFill>
                  <a:schemeClr val="tx1"/>
                </a:solidFill>
                <a:cs typeface="Arial" pitchFamily="34" charset="0"/>
              </a:rPr>
              <a:t> A follow-up visit is missed once allowable window </a:t>
            </a:r>
            <a:r>
              <a:rPr lang="en-US" sz="2800" dirty="0" smtClean="0">
                <a:cs typeface="Arial" pitchFamily="34" charset="0"/>
              </a:rPr>
              <a:t> </a:t>
            </a:r>
            <a:r>
              <a:rPr lang="en-US" sz="2800" dirty="0" smtClean="0">
                <a:solidFill>
                  <a:schemeClr val="tx1"/>
                </a:solidFill>
                <a:cs typeface="Arial" pitchFamily="34" charset="0"/>
              </a:rPr>
              <a:t>closes if she has not completed any part of visit</a:t>
            </a:r>
          </a:p>
          <a:p>
            <a:pPr indent="0">
              <a:buSzPct val="100000"/>
              <a:buNone/>
            </a:pPr>
            <a:endParaRPr lang="en-US" sz="2800" dirty="0" smtClean="0">
              <a:solidFill>
                <a:schemeClr val="tx1"/>
              </a:solidFill>
              <a:cs typeface="Arial" pitchFamily="34" charset="0"/>
            </a:endParaRPr>
          </a:p>
          <a:p>
            <a:pPr indent="0">
              <a:buSzPct val="100000"/>
              <a:buNone/>
            </a:pPr>
            <a:r>
              <a:rPr lang="en-US" sz="2800" dirty="0" smtClean="0">
                <a:cs typeface="Arial" pitchFamily="34" charset="0"/>
              </a:rPr>
              <a:t>**Note </a:t>
            </a:r>
            <a:r>
              <a:rPr lang="en-US" sz="2800" dirty="0">
                <a:cs typeface="Arial" pitchFamily="34" charset="0"/>
              </a:rPr>
              <a:t>that if the participant does not complete visit 9.0 within the allowable window, that visit is considered  missed and, per the visit schedule, her Day 29 (visit code 10.0) is missed as well. </a:t>
            </a:r>
            <a:endParaRPr lang="en-US" sz="2400" dirty="0">
              <a:cs typeface="Arial" pitchFamily="34" charset="0"/>
            </a:endParaRPr>
          </a:p>
          <a:p>
            <a:pPr indent="0">
              <a:buSzPct val="100000"/>
              <a:buNone/>
            </a:pPr>
            <a:endParaRPr lang="en-US" sz="2800" dirty="0" smtClean="0">
              <a:solidFill>
                <a:schemeClr val="tx1"/>
              </a:solidFill>
              <a:cs typeface="Arial" pitchFamily="34" charset="0"/>
            </a:endParaRPr>
          </a:p>
          <a:p>
            <a:pPr indent="0">
              <a:buSzPct val="100000"/>
            </a:pPr>
            <a:r>
              <a:rPr lang="en-US" sz="2800" dirty="0" smtClean="0">
                <a:cs typeface="Arial" pitchFamily="34" charset="0"/>
              </a:rPr>
              <a:t>If a visit does not have a window and the participant cannot come in on her target day, the visit is considered missed.</a:t>
            </a:r>
            <a:r>
              <a:rPr lang="en-US" sz="2800" dirty="0" smtClean="0">
                <a:solidFill>
                  <a:schemeClr val="tx1"/>
                </a:solidFill>
                <a:cs typeface="Arial" pitchFamily="34" charset="0"/>
              </a:rPr>
              <a:t> </a:t>
            </a:r>
          </a:p>
          <a:p>
            <a:pPr indent="0">
              <a:buSzPct val="100000"/>
              <a:buNone/>
            </a:pPr>
            <a:endParaRPr lang="en-US" sz="2800" dirty="0" smtClean="0">
              <a:solidFill>
                <a:schemeClr val="tx1"/>
              </a:solidFill>
              <a:cs typeface="Arial" pitchFamily="34" charset="0"/>
            </a:endParaRPr>
          </a:p>
          <a:p>
            <a:pPr indent="0"/>
            <a:r>
              <a:rPr lang="en-US" sz="2800" dirty="0" smtClean="0">
                <a:solidFill>
                  <a:schemeClr val="tx1"/>
                </a:solidFill>
                <a:cs typeface="Arial" pitchFamily="34" charset="0"/>
              </a:rPr>
              <a:t> </a:t>
            </a:r>
            <a:r>
              <a:rPr lang="en-US" sz="2800" dirty="0">
                <a:cs typeface="Arial" pitchFamily="34" charset="0"/>
              </a:rPr>
              <a:t>E</a:t>
            </a:r>
            <a:r>
              <a:rPr lang="en-US" sz="2800" dirty="0" smtClean="0">
                <a:cs typeface="Arial" pitchFamily="34" charset="0"/>
              </a:rPr>
              <a:t>.g., </a:t>
            </a:r>
            <a:r>
              <a:rPr lang="en-US" sz="2800" dirty="0" smtClean="0">
                <a:solidFill>
                  <a:schemeClr val="tx1"/>
                </a:solidFill>
                <a:cs typeface="Arial" pitchFamily="34" charset="0"/>
              </a:rPr>
              <a:t>participant completes </a:t>
            </a:r>
            <a:r>
              <a:rPr lang="en-US" sz="2800" dirty="0" smtClean="0">
                <a:cs typeface="Arial" pitchFamily="34" charset="0"/>
              </a:rPr>
              <a:t>Enrollment and Day 1, but is not able to come back into the clinic until Day 3. </a:t>
            </a:r>
          </a:p>
          <a:p>
            <a:pPr indent="0"/>
            <a:r>
              <a:rPr lang="en-US" sz="2400" dirty="0" smtClean="0">
                <a:cs typeface="Arial" pitchFamily="34" charset="0"/>
              </a:rPr>
              <a:t>The Day 2 visit has no visit window, thus is missed </a:t>
            </a:r>
            <a:r>
              <a:rPr lang="en-US" sz="2400" dirty="0" smtClean="0">
                <a:solidFill>
                  <a:schemeClr val="tx1"/>
                </a:solidFill>
                <a:cs typeface="Arial" pitchFamily="34" charset="0"/>
              </a:rPr>
              <a:t> </a:t>
            </a:r>
          </a:p>
          <a:p>
            <a:pPr indent="0">
              <a:buFontTx/>
              <a:buNone/>
            </a:pPr>
            <a:endParaRPr lang="en-US" sz="2400" dirty="0" smtClean="0"/>
          </a:p>
        </p:txBody>
      </p:sp>
      <p:grpSp>
        <p:nvGrpSpPr>
          <p:cNvPr id="2" name="Group 5"/>
          <p:cNvGrpSpPr>
            <a:grpSpLocks/>
          </p:cNvGrpSpPr>
          <p:nvPr/>
        </p:nvGrpSpPr>
        <p:grpSpPr bwMode="auto">
          <a:xfrm>
            <a:off x="7109448" y="133945"/>
            <a:ext cx="1100207" cy="1101662"/>
            <a:chOff x="45" y="96"/>
            <a:chExt cx="479" cy="480"/>
          </a:xfrm>
        </p:grpSpPr>
        <p:sp>
          <p:nvSpPr>
            <p:cNvPr id="8247" name="Freeform 6"/>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8248" name="Freeform 7"/>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8249" name="Freeform 8"/>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8250" name="Freeform 9"/>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8251" name="Freeform 10"/>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1"/>
          <p:cNvGrpSpPr>
            <a:grpSpLocks/>
          </p:cNvGrpSpPr>
          <p:nvPr/>
        </p:nvGrpSpPr>
        <p:grpSpPr bwMode="auto">
          <a:xfrm rot="4705840">
            <a:off x="7994740" y="891815"/>
            <a:ext cx="935038" cy="1173163"/>
            <a:chOff x="137" y="32"/>
            <a:chExt cx="301" cy="355"/>
          </a:xfrm>
        </p:grpSpPr>
        <p:sp>
          <p:nvSpPr>
            <p:cNvPr id="8198" name="Freeform 12"/>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8199" name="Freeform 13"/>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8200" name="Freeform 14"/>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8201" name="Freeform 15"/>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8202" name="Freeform 16"/>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8203" name="Freeform 17"/>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8204" name="Freeform 18"/>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8205" name="Freeform 19"/>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8206" name="Freeform 20"/>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8207" name="Freeform 21"/>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8208" name="Freeform 22"/>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8209" name="Freeform 23"/>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0" name="Freeform 24"/>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1" name="Freeform 25"/>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2" name="Freeform 26"/>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3" name="Freeform 27"/>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14" name="Freeform 28"/>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8215" name="Freeform 29"/>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6" name="Freeform 30"/>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7" name="Freeform 31"/>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8" name="Freeform 32"/>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9" name="Freeform 33"/>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20" name="Freeform 34"/>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8221" name="Freeform 35"/>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8222" name="Freeform 36"/>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8223" name="Freeform 37"/>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8224" name="Freeform 38"/>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8225" name="Freeform 39"/>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8226" name="Freeform 40"/>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8227" name="Freeform 41"/>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8228" name="Freeform 42"/>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8229" name="Freeform 43"/>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8230" name="Freeform 44"/>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8231" name="Freeform 45"/>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8232" name="Freeform 46"/>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8233" name="Freeform 47"/>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8234" name="Freeform 48"/>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8235" name="Freeform 49"/>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8236"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8237" name="Freeform 51"/>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8238" name="Freeform 52"/>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8239" name="Freeform 53"/>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8240" name="Freeform 54"/>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8241" name="Freeform 55"/>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8242" name="Freeform 56"/>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8243" name="Freeform 57"/>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8244" name="Freeform 58"/>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8245" name="Freeform 59"/>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8246" name="Freeform 60"/>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spTree>
    <p:extLst>
      <p:ext uri="{BB962C8B-B14F-4D97-AF65-F5344CB8AC3E}">
        <p14:creationId xmlns:p14="http://schemas.microsoft.com/office/powerpoint/2010/main" val="314825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7" dur="10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2" dur="10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1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blinds(horizontal)">
                                      <p:cBhvr>
                                        <p:cTn id="32" dur="1000"/>
                                        <p:tgtEl>
                                          <p:spTgt spid="4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Effect transition="in" filter="blinds(horizontal)">
                                      <p:cBhvr>
                                        <p:cTn id="37" dur="10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1" dirty="0">
                <a:latin typeface="Calibri" pitchFamily="34" charset="0"/>
              </a:rPr>
              <a:t>Target Visit Dates and Visit Windows</a:t>
            </a:r>
          </a:p>
        </p:txBody>
      </p:sp>
      <p:pic>
        <p:nvPicPr>
          <p:cNvPr id="4" name="Picture 3"/>
          <p:cNvPicPr/>
          <p:nvPr/>
        </p:nvPicPr>
        <p:blipFill>
          <a:blip r:embed="rId3"/>
          <a:stretch>
            <a:fillRect/>
          </a:stretch>
        </p:blipFill>
        <p:spPr>
          <a:xfrm>
            <a:off x="856283" y="2114208"/>
            <a:ext cx="7145611" cy="3715717"/>
          </a:xfrm>
          <a:prstGeom prst="rect">
            <a:avLst/>
          </a:prstGeom>
        </p:spPr>
      </p:pic>
    </p:spTree>
    <p:extLst>
      <p:ext uri="{BB962C8B-B14F-4D97-AF65-F5344CB8AC3E}">
        <p14:creationId xmlns:p14="http://schemas.microsoft.com/office/powerpoint/2010/main" val="91833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Missed Visits</a:t>
            </a:r>
          </a:p>
        </p:txBody>
      </p:sp>
      <p:sp>
        <p:nvSpPr>
          <p:cNvPr id="3" name="Content Placeholder 2"/>
          <p:cNvSpPr>
            <a:spLocks noGrp="1"/>
          </p:cNvSpPr>
          <p:nvPr>
            <p:ph idx="1"/>
          </p:nvPr>
        </p:nvSpPr>
        <p:spPr/>
        <p:txBody>
          <a:bodyPr>
            <a:normAutofit lnSpcReduction="10000"/>
          </a:bodyPr>
          <a:lstStyle/>
          <a:p>
            <a:r>
              <a:rPr lang="en-US" dirty="0"/>
              <a:t>If a participant misses Visit 9 (Day 28), the next time the participant presents to the site the following procedures should be conducted: </a:t>
            </a:r>
          </a:p>
          <a:p>
            <a:pPr lvl="1"/>
            <a:r>
              <a:rPr lang="en-US" dirty="0"/>
              <a:t>Collection/Removal of IVR</a:t>
            </a:r>
          </a:p>
          <a:p>
            <a:pPr lvl="1"/>
            <a:r>
              <a:rPr lang="en-US" dirty="0"/>
              <a:t>CBC with differential and platelets</a:t>
            </a:r>
          </a:p>
          <a:p>
            <a:pPr lvl="1"/>
            <a:r>
              <a:rPr lang="en-US" dirty="0"/>
              <a:t>Chemistries (Creatinine, AST, ALT)</a:t>
            </a:r>
          </a:p>
          <a:p>
            <a:pPr lvl="1"/>
            <a:r>
              <a:rPr lang="en-US" dirty="0"/>
              <a:t>Pregnancy Testing</a:t>
            </a:r>
          </a:p>
          <a:p>
            <a:pPr lvl="1"/>
            <a:r>
              <a:rPr lang="en-US" dirty="0"/>
              <a:t>Urine Dipstick</a:t>
            </a:r>
          </a:p>
          <a:p>
            <a:r>
              <a:rPr lang="en-US" dirty="0"/>
              <a:t>If a participant misses Visit 9, she should contacted and counseled to remove the ring and return to the clinic as soon as </a:t>
            </a:r>
            <a:r>
              <a:rPr lang="en-US" dirty="0" smtClean="0"/>
              <a:t>possible  </a:t>
            </a:r>
            <a:endParaRPr lang="en-US" dirty="0"/>
          </a:p>
          <a:p>
            <a:pPr lvl="0"/>
            <a:r>
              <a:rPr lang="en-US" dirty="0"/>
              <a:t>Outside of what is listed above for Visit 9 (Day 28), no other visit types or procedures will be made </a:t>
            </a:r>
            <a:r>
              <a:rPr lang="en-US" dirty="0" smtClean="0"/>
              <a:t>up</a:t>
            </a:r>
            <a:endParaRPr lang="en-US" dirty="0"/>
          </a:p>
          <a:p>
            <a:endParaRPr lang="en-US" dirty="0"/>
          </a:p>
          <a:p>
            <a:endParaRPr lang="en-US" dirty="0"/>
          </a:p>
        </p:txBody>
      </p:sp>
    </p:spTree>
    <p:extLst>
      <p:ext uri="{BB962C8B-B14F-4D97-AF65-F5344CB8AC3E}">
        <p14:creationId xmlns:p14="http://schemas.microsoft.com/office/powerpoint/2010/main" val="112029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r>
              <a:rPr lang="en-US" sz="2800" dirty="0" smtClean="0">
                <a:solidFill>
                  <a:schemeClr val="tx1"/>
                </a:solidFill>
                <a:cs typeface="Arial" pitchFamily="34" charset="0"/>
              </a:rPr>
              <a:t>Missed visits are documented in the study database using the Missed Visit CRF</a:t>
            </a:r>
          </a:p>
          <a:p>
            <a:pPr>
              <a:buNone/>
            </a:pPr>
            <a:endParaRPr lang="en-US" sz="2800" dirty="0" smtClean="0">
              <a:cs typeface="Arial" pitchFamily="34" charset="0"/>
            </a:endParaRPr>
          </a:p>
          <a:p>
            <a:r>
              <a:rPr lang="en-US" sz="2800" dirty="0" smtClean="0">
                <a:solidFill>
                  <a:schemeClr val="tx1"/>
                </a:solidFill>
                <a:cs typeface="Arial" pitchFamily="34" charset="0"/>
              </a:rPr>
              <a:t>Do not complete or fax any other CRFs for the missed visit</a:t>
            </a:r>
          </a:p>
          <a:p>
            <a:pPr lvl="1"/>
            <a:r>
              <a:rPr lang="en-US" sz="2400" dirty="0" smtClean="0">
                <a:cs typeface="Arial" pitchFamily="34" charset="0"/>
              </a:rPr>
              <a:t>Protocol Deviation Log not completed/required</a:t>
            </a:r>
          </a:p>
          <a:p>
            <a:pPr lvl="1">
              <a:buNone/>
            </a:pPr>
            <a:endParaRPr lang="en-US" sz="2400" dirty="0" smtClean="0">
              <a:solidFill>
                <a:schemeClr val="tx1"/>
              </a:solidFill>
              <a:cs typeface="Arial" pitchFamily="34" charset="0"/>
            </a:endParaRPr>
          </a:p>
          <a:p>
            <a:r>
              <a:rPr lang="en-US" sz="2800" dirty="0" smtClean="0">
                <a:solidFill>
                  <a:schemeClr val="tx1"/>
                </a:solidFill>
                <a:cs typeface="Arial" pitchFamily="34" charset="0"/>
              </a:rPr>
              <a:t>The Missed Visit form will let DataFa</a:t>
            </a:r>
            <a:r>
              <a:rPr lang="en-US" sz="2800" dirty="0" smtClean="0">
                <a:cs typeface="Arial" pitchFamily="34" charset="0"/>
              </a:rPr>
              <a:t>x/SCHARP</a:t>
            </a:r>
            <a:r>
              <a:rPr lang="en-US" sz="2800" dirty="0" smtClean="0">
                <a:solidFill>
                  <a:schemeClr val="tx1"/>
                </a:solidFill>
                <a:cs typeface="Arial" pitchFamily="34" charset="0"/>
              </a:rPr>
              <a:t> know not to expect any other forms for that participant with that visit code.</a:t>
            </a:r>
          </a:p>
          <a:p>
            <a:endParaRPr lang="en-US" sz="2400" dirty="0" smtClean="0"/>
          </a:p>
          <a:p>
            <a:pPr>
              <a:buNone/>
            </a:pPr>
            <a:endParaRPr lang="en-US" sz="2400" dirty="0" smtClean="0">
              <a:solidFill>
                <a:schemeClr val="tx1"/>
              </a:solidFill>
            </a:endParaRPr>
          </a:p>
        </p:txBody>
      </p:sp>
      <p:sp>
        <p:nvSpPr>
          <p:cNvPr id="6" name="Rectangle 2"/>
          <p:cNvSpPr txBox="1">
            <a:spLocks noChangeArrowheads="1"/>
          </p:cNvSpPr>
          <p:nvPr/>
        </p:nvSpPr>
        <p:spPr bwMode="auto">
          <a:xfrm>
            <a:off x="228600" y="6096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01" kern="1200">
                <a:solidFill>
                  <a:srgbClr val="740074"/>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a:lstStyle>
          <a:p>
            <a:pPr>
              <a:defRPr/>
            </a:pPr>
            <a:r>
              <a:rPr lang="en-US" sz="3600" smtClean="0"/>
              <a:t>Missed Visits</a:t>
            </a:r>
            <a:endParaRPr lang="en-US" sz="3600" dirty="0" smtClean="0"/>
          </a:p>
        </p:txBody>
      </p:sp>
    </p:spTree>
    <p:extLst>
      <p:ext uri="{BB962C8B-B14F-4D97-AF65-F5344CB8AC3E}">
        <p14:creationId xmlns:p14="http://schemas.microsoft.com/office/powerpoint/2010/main" val="602714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2" dur="1000"/>
                                        <p:tgtEl>
                                          <p:spTgt spid="9219">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5" dur="10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0" dur="1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9"/>
          <p:cNvSpPr txBox="1">
            <a:spLocks noChangeArrowheads="1"/>
          </p:cNvSpPr>
          <p:nvPr/>
        </p:nvSpPr>
        <p:spPr bwMode="auto">
          <a:xfrm>
            <a:off x="6153873" y="1905000"/>
            <a:ext cx="2590800" cy="4154984"/>
          </a:xfrm>
          <a:prstGeom prst="rect">
            <a:avLst/>
          </a:prstGeom>
          <a:solidFill>
            <a:schemeClr val="accent4">
              <a:alpha val="45000"/>
            </a:schemeClr>
          </a:solidFill>
          <a:ln w="31750">
            <a:noFill/>
            <a:miter lim="800000"/>
            <a:headEnd/>
            <a:tailEnd/>
          </a:ln>
        </p:spPr>
        <p:txBody>
          <a:bodyPr wrap="square">
            <a:spAutoFit/>
          </a:bodyPr>
          <a:lstStyle/>
          <a:p>
            <a:pPr marL="457200" indent="-457200">
              <a:spcBef>
                <a:spcPct val="50000"/>
              </a:spcBef>
              <a:buFont typeface="Wingdings" panose="05000000000000000000" pitchFamily="2" charset="2"/>
              <a:buChar char="§"/>
              <a:defRPr/>
            </a:pPr>
            <a:r>
              <a:rPr lang="en-US" sz="2400" dirty="0" smtClean="0">
                <a:cs typeface="Arial" pitchFamily="34" charset="0"/>
              </a:rPr>
              <a:t>Visit Code is hard-coded with “.0” at end</a:t>
            </a:r>
          </a:p>
          <a:p>
            <a:pPr marL="457200" indent="-457200">
              <a:spcBef>
                <a:spcPct val="50000"/>
              </a:spcBef>
              <a:buFont typeface="Wingdings" panose="05000000000000000000" pitchFamily="2" charset="2"/>
              <a:buChar char="§"/>
              <a:defRPr/>
            </a:pPr>
            <a:r>
              <a:rPr lang="en-US" sz="2400" dirty="0" smtClean="0">
                <a:cs typeface="Arial" pitchFamily="34" charset="0"/>
              </a:rPr>
              <a:t>Target date is per ppt calendar</a:t>
            </a:r>
          </a:p>
          <a:p>
            <a:pPr marL="457200" indent="-457200">
              <a:spcBef>
                <a:spcPct val="50000"/>
              </a:spcBef>
              <a:buFont typeface="Wingdings" panose="05000000000000000000" pitchFamily="2" charset="2"/>
              <a:buChar char="§"/>
              <a:defRPr/>
            </a:pPr>
            <a:r>
              <a:rPr lang="en-US" sz="2400" dirty="0" smtClean="0">
                <a:cs typeface="Arial" pitchFamily="34" charset="0"/>
              </a:rPr>
              <a:t>item 3 = corrective action plan</a:t>
            </a:r>
            <a:endParaRPr lang="en-US" sz="2400" b="0" dirty="0">
              <a:cs typeface="Arial" pitchFamily="34" charset="0"/>
            </a:endParaRPr>
          </a:p>
        </p:txBody>
      </p:sp>
      <p:sp>
        <p:nvSpPr>
          <p:cNvPr id="11" name="Rectangle 2"/>
          <p:cNvSpPr>
            <a:spLocks noGrp="1" noChangeArrowheads="1"/>
          </p:cNvSpPr>
          <p:nvPr>
            <p:ph type="title"/>
          </p:nvPr>
        </p:nvSpPr>
        <p:spPr>
          <a:xfrm>
            <a:off x="457200" y="152400"/>
            <a:ext cx="8305800" cy="990600"/>
          </a:xfrm>
        </p:spPr>
        <p:txBody>
          <a:bodyPr>
            <a:normAutofit/>
          </a:bodyPr>
          <a:lstStyle/>
          <a:p>
            <a:pPr>
              <a:defRPr/>
            </a:pPr>
            <a:r>
              <a:rPr lang="en-US" dirty="0" smtClean="0"/>
              <a:t>Missed Visits Form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85" y="1676400"/>
            <a:ext cx="5418698"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9600" y="3124200"/>
            <a:ext cx="27432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4000500" y="1676400"/>
            <a:ext cx="1828800" cy="609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0599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001" dirty="0">
                <a:latin typeface="Calibri" pitchFamily="34" charset="0"/>
              </a:rPr>
              <a:t>Interim Visits:</a:t>
            </a:r>
            <a:br>
              <a:rPr lang="en-US" sz="3001" dirty="0">
                <a:latin typeface="Calibri" pitchFamily="34" charset="0"/>
              </a:rPr>
            </a:br>
            <a:r>
              <a:rPr lang="en-US" sz="3001" dirty="0">
                <a:latin typeface="Calibri" pitchFamily="34" charset="0"/>
              </a:rPr>
              <a:t>What are they and why are they done?</a:t>
            </a:r>
          </a:p>
        </p:txBody>
      </p:sp>
      <p:sp>
        <p:nvSpPr>
          <p:cNvPr id="31747" name="Content Placeholder 2"/>
          <p:cNvSpPr>
            <a:spLocks noGrp="1"/>
          </p:cNvSpPr>
          <p:nvPr>
            <p:ph idx="1"/>
          </p:nvPr>
        </p:nvSpPr>
        <p:spPr>
          <a:xfrm>
            <a:off x="457200" y="1828800"/>
            <a:ext cx="8229600" cy="4785232"/>
          </a:xfrm>
        </p:spPr>
        <p:txBody>
          <a:bodyPr/>
          <a:lstStyle/>
          <a:p>
            <a:pPr eaLnBrk="1" hangingPunct="1"/>
            <a:r>
              <a:rPr lang="en-US" altLang="en-US" sz="2600" dirty="0"/>
              <a:t>Visits that take place between scheduled </a:t>
            </a:r>
            <a:r>
              <a:rPr lang="en-US" altLang="en-US" sz="2600" dirty="0" smtClean="0"/>
              <a:t>visits  </a:t>
            </a:r>
            <a:endParaRPr lang="en-US" altLang="en-US" sz="2600" dirty="0"/>
          </a:p>
          <a:p>
            <a:pPr eaLnBrk="1" hangingPunct="1"/>
            <a:r>
              <a:rPr lang="en-US" altLang="en-US" sz="2600" dirty="0"/>
              <a:t>There are a number of reasons why interim visits may take place, can you provide some examples? </a:t>
            </a:r>
            <a:endParaRPr lang="en-US" altLang="en-US" sz="2600" dirty="0" smtClean="0"/>
          </a:p>
          <a:p>
            <a:r>
              <a:rPr lang="en-US" altLang="en-US" sz="2600" dirty="0"/>
              <a:t>Are there any procedures that, per protocol, are required at interim visits?</a:t>
            </a:r>
          </a:p>
          <a:p>
            <a:r>
              <a:rPr lang="en-US" altLang="en-US" sz="2600" dirty="0" smtClean="0"/>
              <a:t>All </a:t>
            </a:r>
            <a:r>
              <a:rPr lang="en-US" altLang="en-US" sz="2600" dirty="0"/>
              <a:t>interim contacts (e.g., phone calls and/or clinic visits) will be properly documented in study files and on applicable </a:t>
            </a:r>
            <a:r>
              <a:rPr lang="en-US" altLang="en-US" sz="2600" dirty="0" smtClean="0"/>
              <a:t>CRFs </a:t>
            </a:r>
          </a:p>
          <a:p>
            <a:pPr marL="747713" lvl="1" indent="-287338">
              <a:buNone/>
              <a:defRPr/>
            </a:pPr>
            <a:endParaRPr lang="en-US" sz="1800" dirty="0">
              <a:cs typeface="Arial" pitchFamily="34" charset="0"/>
            </a:endParaRPr>
          </a:p>
          <a:p>
            <a:pPr marL="0" indent="0">
              <a:buNone/>
            </a:pPr>
            <a:endParaRPr lang="en-US" altLang="en-US" sz="2600" dirty="0" smtClean="0">
              <a:latin typeface="Calibri" panose="020F0502020204030204" pitchFamily="34" charset="0"/>
            </a:endParaRPr>
          </a:p>
          <a:p>
            <a:pPr marL="0" indent="0" eaLnBrk="1" hangingPunct="1">
              <a:buNone/>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5464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1828800"/>
            <a:ext cx="7772400" cy="4648200"/>
          </a:xfrm>
        </p:spPr>
        <p:txBody>
          <a:bodyPr>
            <a:normAutofit lnSpcReduction="10000"/>
          </a:bodyPr>
          <a:lstStyle/>
          <a:p>
            <a:pPr marL="60325" indent="0">
              <a:buNone/>
              <a:defRPr/>
            </a:pPr>
            <a:endParaRPr lang="en-US" sz="2800" dirty="0" smtClean="0">
              <a:cs typeface="Arial" pitchFamily="34" charset="0"/>
            </a:endParaRPr>
          </a:p>
          <a:p>
            <a:pPr marL="347663" indent="-287338">
              <a:defRPr/>
            </a:pPr>
            <a:r>
              <a:rPr lang="en-US" sz="2800" dirty="0" smtClean="0">
                <a:cs typeface="Arial" pitchFamily="34" charset="0"/>
              </a:rPr>
              <a:t>Interim visits documented using the Follow-up Visit Summary CRF (FVS-1)  </a:t>
            </a:r>
            <a:endParaRPr lang="en-US" sz="2800" dirty="0" smtClean="0">
              <a:solidFill>
                <a:schemeClr val="tx1"/>
              </a:solidFill>
              <a:cs typeface="Arial" pitchFamily="34" charset="0"/>
            </a:endParaRPr>
          </a:p>
          <a:p>
            <a:pPr marL="460375" lvl="1" indent="0">
              <a:buNone/>
              <a:defRPr/>
            </a:pPr>
            <a:endParaRPr lang="en-US" sz="2400" dirty="0" smtClean="0">
              <a:cs typeface="Arial" pitchFamily="34" charset="0"/>
            </a:endParaRPr>
          </a:p>
          <a:p>
            <a:pPr marL="347663" indent="-287338">
              <a:defRPr/>
            </a:pPr>
            <a:r>
              <a:rPr lang="en-US" sz="2800" dirty="0" smtClean="0">
                <a:cs typeface="Arial" pitchFamily="34" charset="0"/>
              </a:rPr>
              <a:t>Interim visit code on FVS-1 let’s SCHARP know visit is interim, along with “yes” to item 6</a:t>
            </a:r>
          </a:p>
          <a:p>
            <a:pPr marL="60325" indent="0">
              <a:buNone/>
              <a:defRPr/>
            </a:pPr>
            <a:endParaRPr lang="en-US" sz="2800" dirty="0" smtClean="0">
              <a:cs typeface="Arial" pitchFamily="34" charset="0"/>
            </a:endParaRPr>
          </a:p>
          <a:p>
            <a:pPr marL="347663" indent="-287338">
              <a:defRPr/>
            </a:pPr>
            <a:r>
              <a:rPr lang="en-US" sz="2800" dirty="0" smtClean="0">
                <a:solidFill>
                  <a:schemeClr val="tx1"/>
                </a:solidFill>
                <a:cs typeface="Arial" pitchFamily="34" charset="0"/>
              </a:rPr>
              <a:t>Need sites to document reason for </a:t>
            </a:r>
            <a:r>
              <a:rPr lang="en-US" sz="2800" dirty="0" smtClean="0">
                <a:cs typeface="Arial" pitchFamily="34" charset="0"/>
              </a:rPr>
              <a:t>interim visit and </a:t>
            </a:r>
            <a:r>
              <a:rPr lang="en-US" sz="2800" dirty="0" smtClean="0">
                <a:solidFill>
                  <a:schemeClr val="tx1"/>
                </a:solidFill>
                <a:cs typeface="Arial" pitchFamily="34" charset="0"/>
              </a:rPr>
              <a:t>CRFs completed for it (FVS-1 items 6a and 6b)</a:t>
            </a:r>
          </a:p>
        </p:txBody>
      </p:sp>
      <p:sp>
        <p:nvSpPr>
          <p:cNvPr id="6152" name="Rectangle 8"/>
          <p:cNvSpPr>
            <a:spLocks noChangeArrowheads="1"/>
          </p:cNvSpPr>
          <p:nvPr/>
        </p:nvSpPr>
        <p:spPr bwMode="auto">
          <a:xfrm>
            <a:off x="1676400" y="2362200"/>
            <a:ext cx="7239000" cy="519113"/>
          </a:xfrm>
          <a:prstGeom prst="rect">
            <a:avLst/>
          </a:prstGeom>
          <a:noFill/>
          <a:ln w="31750">
            <a:noFill/>
            <a:miter lim="800000"/>
            <a:headEnd/>
            <a:tailEnd/>
          </a:ln>
        </p:spPr>
        <p:txBody>
          <a:bodyPr>
            <a:spAutoFit/>
          </a:bodyPr>
          <a:lstStyle/>
          <a:p>
            <a:endParaRPr lang="en-US" sz="2800" b="0" dirty="0">
              <a:latin typeface="Helvetica" pitchFamily="34" charset="0"/>
            </a:endParaRPr>
          </a:p>
        </p:txBody>
      </p:sp>
      <p:sp>
        <p:nvSpPr>
          <p:cNvPr id="7" name="Title 4"/>
          <p:cNvSpPr>
            <a:spLocks noGrp="1"/>
          </p:cNvSpPr>
          <p:nvPr>
            <p:ph type="title"/>
          </p:nvPr>
        </p:nvSpPr>
        <p:spPr>
          <a:xfrm>
            <a:off x="533400" y="76200"/>
            <a:ext cx="8229600" cy="1143000"/>
          </a:xfrm>
        </p:spPr>
        <p:txBody>
          <a:bodyPr/>
          <a:lstStyle/>
          <a:p>
            <a:r>
              <a:rPr lang="en-US" sz="4000" dirty="0" smtClean="0"/>
              <a:t>Interim Visit Documentation</a:t>
            </a:r>
            <a:endParaRPr lang="en-US" sz="4000" dirty="0">
              <a:effectLst/>
              <a:latin typeface="Calibri" pitchFamily="34" charset="0"/>
              <a:cs typeface="Arial" pitchFamily="34" charset="0"/>
            </a:endParaRPr>
          </a:p>
        </p:txBody>
      </p:sp>
    </p:spTree>
    <p:extLst>
      <p:ext uri="{BB962C8B-B14F-4D97-AF65-F5344CB8AC3E}">
        <p14:creationId xmlns:p14="http://schemas.microsoft.com/office/powerpoint/2010/main" val="3086398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10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10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17"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1752600"/>
            <a:ext cx="8534400" cy="5105400"/>
          </a:xfrm>
        </p:spPr>
        <p:txBody>
          <a:bodyPr>
            <a:normAutofit fontScale="92500" lnSpcReduction="10000"/>
          </a:bodyPr>
          <a:lstStyle/>
          <a:p>
            <a:r>
              <a:rPr lang="en-US" sz="2400" dirty="0" smtClean="0"/>
              <a:t>If the interim contact results in at least one </a:t>
            </a:r>
            <a:r>
              <a:rPr lang="en-US" sz="2400" u="sng" dirty="0" smtClean="0"/>
              <a:t>newly-completed DataFax CRF</a:t>
            </a:r>
            <a:r>
              <a:rPr lang="en-US" sz="2400" dirty="0" smtClean="0"/>
              <a:t>, the interim visit is assigned an interim visit code</a:t>
            </a:r>
          </a:p>
          <a:p>
            <a:pPr>
              <a:buNone/>
            </a:pPr>
            <a:endParaRPr lang="en-US" sz="2400" dirty="0" smtClean="0">
              <a:solidFill>
                <a:schemeClr val="tx1"/>
              </a:solidFill>
              <a:cs typeface="Arial" pitchFamily="34" charset="0"/>
            </a:endParaRPr>
          </a:p>
          <a:p>
            <a:r>
              <a:rPr lang="en-US" sz="2400" dirty="0" smtClean="0">
                <a:solidFill>
                  <a:schemeClr val="tx1"/>
                </a:solidFill>
                <a:cs typeface="Arial" pitchFamily="34" charset="0"/>
              </a:rPr>
              <a:t>Interim visit codes use the box to the right of the decimal point – assign starting with .1</a:t>
            </a:r>
          </a:p>
          <a:p>
            <a:endParaRPr lang="en-US" sz="2400" dirty="0" smtClean="0">
              <a:solidFill>
                <a:schemeClr val="tx1"/>
              </a:solidFill>
              <a:cs typeface="Arial" pitchFamily="34" charset="0"/>
            </a:endParaRPr>
          </a:p>
          <a:p>
            <a:r>
              <a:rPr lang="en-US" sz="2400" dirty="0" smtClean="0">
                <a:cs typeface="Arial" pitchFamily="34" charset="0"/>
              </a:rPr>
              <a:t>For the numbers to the left of the decimal point, use the visit code of the most recently-required visit, even if the interim visit date is in the next visit’s window</a:t>
            </a:r>
          </a:p>
          <a:p>
            <a:pPr lvl="1"/>
            <a:r>
              <a:rPr lang="en-US" sz="2000" dirty="0" smtClean="0">
                <a:cs typeface="Arial" pitchFamily="34" charset="0"/>
              </a:rPr>
              <a:t>The interim visit code will be a number in-between the two visit codes when the interim visit occurred</a:t>
            </a:r>
          </a:p>
          <a:p>
            <a:pPr lvl="1"/>
            <a:endParaRPr lang="en-US" sz="2000" dirty="0" smtClean="0">
              <a:cs typeface="Arial" pitchFamily="34" charset="0"/>
            </a:endParaRPr>
          </a:p>
          <a:p>
            <a:pPr marL="347663" indent="-287338">
              <a:defRPr/>
            </a:pPr>
            <a:r>
              <a:rPr lang="en-US" sz="2400" dirty="0" smtClean="0">
                <a:cs typeface="Arial" pitchFamily="34" charset="0"/>
              </a:rPr>
              <a:t>Ex.: A ppt has an interim visit 4 days after her Day 14 visit to follow-up on an AE; assign interim visit code = </a:t>
            </a:r>
            <a:r>
              <a:rPr lang="en-US" sz="2400" dirty="0">
                <a:cs typeface="Arial" pitchFamily="34" charset="0"/>
              </a:rPr>
              <a:t>7</a:t>
            </a:r>
            <a:r>
              <a:rPr lang="en-US" sz="2400" dirty="0" smtClean="0">
                <a:cs typeface="Arial" pitchFamily="34" charset="0"/>
              </a:rPr>
              <a:t>.1 (in between Visits 7.0 and 8.0)</a:t>
            </a:r>
          </a:p>
        </p:txBody>
      </p:sp>
      <p:sp>
        <p:nvSpPr>
          <p:cNvPr id="10" name="Title 4"/>
          <p:cNvSpPr>
            <a:spLocks noGrp="1"/>
          </p:cNvSpPr>
          <p:nvPr>
            <p:ph type="title"/>
          </p:nvPr>
        </p:nvSpPr>
        <p:spPr>
          <a:xfrm>
            <a:off x="457200" y="76200"/>
            <a:ext cx="8229600" cy="960438"/>
          </a:xfrm>
        </p:spPr>
        <p:txBody>
          <a:bodyPr/>
          <a:lstStyle/>
          <a:p>
            <a:r>
              <a:rPr lang="en-US" sz="4000" dirty="0" smtClean="0"/>
              <a:t>Interim Visit Codes</a:t>
            </a:r>
            <a:endParaRPr lang="en-US" sz="4000" dirty="0">
              <a:effectLst/>
              <a:latin typeface="Calibri" pitchFamily="34" charset="0"/>
              <a:cs typeface="Arial" pitchFamily="34" charset="0"/>
            </a:endParaRPr>
          </a:p>
        </p:txBody>
      </p:sp>
    </p:spTree>
    <p:extLst>
      <p:ext uri="{BB962C8B-B14F-4D97-AF65-F5344CB8AC3E}">
        <p14:creationId xmlns:p14="http://schemas.microsoft.com/office/powerpoint/2010/main" val="3392152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1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1000"/>
                                        <p:tgtEl>
                                          <p:spTgt spid="1536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0" dur="1000"/>
                                        <p:tgtEl>
                                          <p:spTgt spid="153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25" dur="1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600200" y="1066800"/>
            <a:ext cx="6946900" cy="5105400"/>
          </a:xfrm>
        </p:spPr>
        <p:txBody>
          <a:bodyPr/>
          <a:lstStyle/>
          <a:p>
            <a:pPr lvl="1">
              <a:buFontTx/>
              <a:buNone/>
            </a:pPr>
            <a:endParaRPr lang="en-US" sz="2300" dirty="0" smtClean="0">
              <a:solidFill>
                <a:schemeClr val="tx1"/>
              </a:solidFill>
            </a:endParaRPr>
          </a:p>
          <a:p>
            <a:pPr lvl="1">
              <a:buFontTx/>
              <a:buNone/>
            </a:pPr>
            <a:endParaRPr lang="en-US" sz="2300" b="1" dirty="0" smtClean="0"/>
          </a:p>
        </p:txBody>
      </p:sp>
      <p:sp>
        <p:nvSpPr>
          <p:cNvPr id="7" name="Rectangle 3"/>
          <p:cNvSpPr txBox="1">
            <a:spLocks noChangeArrowheads="1"/>
          </p:cNvSpPr>
          <p:nvPr/>
        </p:nvSpPr>
        <p:spPr>
          <a:xfrm>
            <a:off x="381000" y="1600200"/>
            <a:ext cx="8382000" cy="5029200"/>
          </a:xfrm>
          <a:prstGeom prst="rect">
            <a:avLst/>
          </a:prstGeom>
        </p:spPr>
        <p:txBody>
          <a:bodyPr>
            <a:noAutofit/>
          </a:bodyPr>
          <a:lstStyle/>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A visit is a split visit when the </a:t>
            </a:r>
            <a:r>
              <a:rPr lang="en-US" sz="2400" dirty="0" smtClean="0">
                <a:cs typeface="Arial" pitchFamily="34" charset="0"/>
              </a:rPr>
              <a:t>required </a:t>
            </a:r>
            <a:r>
              <a:rPr lang="en-US" sz="2400" noProof="0" dirty="0" smtClean="0">
                <a:cs typeface="Arial" pitchFamily="34" charset="0"/>
              </a:rPr>
              <a:t>visit procedures are split (done) over 2 or more days</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lang="en-US" sz="1200" noProof="0" dirty="0" smtClean="0">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b="0" dirty="0" smtClean="0">
                <a:cs typeface="Arial" pitchFamily="34" charset="0"/>
              </a:rPr>
              <a:t>The days must </a:t>
            </a:r>
            <a:r>
              <a:rPr lang="en-US" sz="2400" b="0" i="1" dirty="0" smtClean="0">
                <a:cs typeface="Arial" pitchFamily="34" charset="0"/>
              </a:rPr>
              <a:t>all</a:t>
            </a:r>
            <a:r>
              <a:rPr lang="en-US" sz="2400" b="0" dirty="0" smtClean="0">
                <a:cs typeface="Arial" pitchFamily="34" charset="0"/>
              </a:rPr>
              <a:t> fal</a:t>
            </a:r>
            <a:r>
              <a:rPr lang="en-US" sz="2400" dirty="0" smtClean="0">
                <a:cs typeface="Arial" pitchFamily="34" charset="0"/>
              </a:rPr>
              <a:t>l within applicable visit window; any required procedures not done within allowable window are missed </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lang="en-US" sz="1200" dirty="0" smtClean="0">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b="0" dirty="0" smtClean="0">
                <a:cs typeface="Arial" pitchFamily="34" charset="0"/>
              </a:rPr>
              <a:t>For split visits, only 1 FVS CRF is completed, and the Visit Date on this CRF is the date of the first part of the split visit</a:t>
            </a:r>
            <a:endParaRPr lang="en-US" sz="2400" dirty="0" smtClean="0">
              <a:cs typeface="Arial" pitchFamily="34" charset="0"/>
            </a:endParaRPr>
          </a:p>
          <a:p>
            <a:pPr marL="804863" lvl="1" indent="-287338">
              <a:spcBef>
                <a:spcPts val="600"/>
              </a:spcBef>
              <a:buClr>
                <a:schemeClr val="accent1"/>
              </a:buClr>
              <a:buSzPct val="80000"/>
              <a:buFont typeface="Wingdings 2"/>
              <a:buChar char=""/>
              <a:defRPr/>
            </a:pPr>
            <a:r>
              <a:rPr lang="en-US" sz="2400" b="0" dirty="0" smtClean="0">
                <a:cs typeface="Arial" pitchFamily="34" charset="0"/>
              </a:rPr>
              <a:t>All CRFs completed for the split visit are assigned the same visit code (e.g., </a:t>
            </a:r>
            <a:r>
              <a:rPr lang="en-US" sz="2400" dirty="0" smtClean="0">
                <a:cs typeface="Arial" pitchFamily="34" charset="0"/>
              </a:rPr>
              <a:t>CRFs completed for a split Day 3 visit completed across Days 3 and 4 would all have 5</a:t>
            </a:r>
            <a:r>
              <a:rPr lang="en-US" sz="2400" b="0" dirty="0" smtClean="0">
                <a:cs typeface="Arial" pitchFamily="34" charset="0"/>
              </a:rPr>
              <a:t>.0 as the visit code</a:t>
            </a:r>
            <a:r>
              <a:rPr lang="en-US" sz="2400" dirty="0" smtClean="0">
                <a:cs typeface="Arial" pitchFamily="34" charset="0"/>
              </a:rPr>
              <a:t>)</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kumimoji="0" lang="en-US" sz="2800" b="0" i="0" u="none" strike="noStrike" kern="1200" cap="none" spc="0" normalizeH="0" baseline="0" noProof="0" dirty="0" smtClean="0">
              <a:ln>
                <a:noFill/>
              </a:ln>
              <a:solidFill>
                <a:schemeClr val="tx1"/>
              </a:solidFill>
              <a:effectLst/>
              <a:uLnTx/>
              <a:uFillTx/>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p:txBody>
      </p:sp>
      <p:sp>
        <p:nvSpPr>
          <p:cNvPr id="9" name="Title 4"/>
          <p:cNvSpPr>
            <a:spLocks noGrp="1"/>
          </p:cNvSpPr>
          <p:nvPr>
            <p:ph type="title"/>
          </p:nvPr>
        </p:nvSpPr>
        <p:spPr>
          <a:xfrm>
            <a:off x="457200" y="274638"/>
            <a:ext cx="8229600" cy="1143000"/>
          </a:xfrm>
        </p:spPr>
        <p:txBody>
          <a:bodyPr/>
          <a:lstStyle/>
          <a:p>
            <a:r>
              <a:rPr lang="en-US" sz="4000" dirty="0" smtClean="0"/>
              <a:t>Split </a:t>
            </a:r>
            <a:r>
              <a:rPr lang="en-US" sz="4000" dirty="0" smtClean="0">
                <a:solidFill>
                  <a:srgbClr val="7030A0"/>
                </a:solidFill>
              </a:rPr>
              <a:t>Visits</a:t>
            </a:r>
            <a:endParaRPr lang="en-US" sz="4000" dirty="0">
              <a:solidFill>
                <a:srgbClr val="7030A0"/>
              </a:solidFill>
              <a:effectLst/>
              <a:latin typeface="Calibri" pitchFamily="34" charset="0"/>
              <a:cs typeface="Arial" pitchFamily="34" charset="0"/>
            </a:endParaRPr>
          </a:p>
        </p:txBody>
      </p:sp>
    </p:spTree>
    <p:extLst>
      <p:ext uri="{BB962C8B-B14F-4D97-AF65-F5344CB8AC3E}">
        <p14:creationId xmlns:p14="http://schemas.microsoft.com/office/powerpoint/2010/main" val="113805578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Autofit/>
          </a:bodyPr>
          <a:lstStyle/>
          <a:p>
            <a:r>
              <a:rPr lang="en-US" sz="3600" dirty="0" smtClean="0">
                <a:solidFill>
                  <a:srgbClr val="7030A0"/>
                </a:solidFill>
              </a:rPr>
              <a:t>Follow-up Visits – Key CRFs</a:t>
            </a:r>
            <a:br>
              <a:rPr lang="en-US" sz="3600" dirty="0" smtClean="0">
                <a:solidFill>
                  <a:srgbClr val="7030A0"/>
                </a:solidFill>
              </a:rPr>
            </a:br>
            <a:r>
              <a:rPr lang="en-US" sz="3600" dirty="0" smtClean="0">
                <a:solidFill>
                  <a:srgbClr val="7030A0"/>
                </a:solidFill>
              </a:rPr>
              <a:t/>
            </a:r>
            <a:br>
              <a:rPr lang="en-US" sz="3600" dirty="0" smtClean="0">
                <a:solidFill>
                  <a:srgbClr val="7030A0"/>
                </a:solidFill>
              </a:rPr>
            </a:br>
            <a:endParaRPr lang="en-US" sz="3600" dirty="0">
              <a:solidFill>
                <a:srgbClr val="7030A0"/>
              </a:solidFill>
            </a:endParaRPr>
          </a:p>
        </p:txBody>
      </p:sp>
      <p:sp>
        <p:nvSpPr>
          <p:cNvPr id="3" name="Subtitle 2"/>
          <p:cNvSpPr>
            <a:spLocks noGrp="1"/>
          </p:cNvSpPr>
          <p:nvPr>
            <p:ph sz="half" idx="1"/>
          </p:nvPr>
        </p:nvSpPr>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362200"/>
            <a:ext cx="3505200" cy="2628900"/>
          </a:xfrm>
          <a:prstGeom prst="rect">
            <a:avLst/>
          </a:prstGeom>
        </p:spPr>
      </p:pic>
      <p:sp>
        <p:nvSpPr>
          <p:cNvPr id="5" name="TextBox 4"/>
          <p:cNvSpPr txBox="1"/>
          <p:nvPr/>
        </p:nvSpPr>
        <p:spPr>
          <a:xfrm>
            <a:off x="545198" y="1930288"/>
            <a:ext cx="8446402" cy="4832092"/>
          </a:xfrm>
          <a:prstGeom prst="rect">
            <a:avLst/>
          </a:prstGeom>
          <a:noFill/>
        </p:spPr>
        <p:txBody>
          <a:bodyPr wrap="square" rtlCol="0">
            <a:spAutoFit/>
          </a:bodyPr>
          <a:lstStyle/>
          <a:p>
            <a:endParaRPr lang="en-US" sz="2800" dirty="0" smtClean="0"/>
          </a:p>
          <a:p>
            <a:r>
              <a:rPr lang="en-US" sz="2800" dirty="0" smtClean="0"/>
              <a:t>Follow-up Visit Summary</a:t>
            </a:r>
          </a:p>
          <a:p>
            <a:r>
              <a:rPr lang="en-US" sz="2800" dirty="0"/>
              <a:t>Follow-up CASI </a:t>
            </a:r>
            <a:r>
              <a:rPr lang="en-US" sz="2800" dirty="0" smtClean="0"/>
              <a:t>Tracking</a:t>
            </a:r>
          </a:p>
          <a:p>
            <a:r>
              <a:rPr lang="en-US" sz="2800" dirty="0" smtClean="0"/>
              <a:t>Ring Adherence</a:t>
            </a:r>
          </a:p>
          <a:p>
            <a:r>
              <a:rPr lang="en-US" sz="2800" dirty="0" smtClean="0"/>
              <a:t>Social Impact Log</a:t>
            </a:r>
          </a:p>
          <a:p>
            <a:r>
              <a:rPr lang="en-US" sz="2800" dirty="0" smtClean="0"/>
              <a:t>Protocol Deviations Log</a:t>
            </a:r>
          </a:p>
          <a:p>
            <a:r>
              <a:rPr lang="en-US" sz="2800" dirty="0" smtClean="0"/>
              <a:t>Termination </a:t>
            </a:r>
          </a:p>
          <a:p>
            <a:r>
              <a:rPr lang="en-US" sz="2800" dirty="0" smtClean="0"/>
              <a:t>Pregnancy Report and History</a:t>
            </a:r>
          </a:p>
          <a:p>
            <a:r>
              <a:rPr lang="en-US" sz="2800" dirty="0" smtClean="0"/>
              <a:t>Pregnancy Outcome</a:t>
            </a:r>
          </a:p>
          <a:p>
            <a:r>
              <a:rPr lang="en-US" sz="2800" dirty="0" smtClean="0"/>
              <a:t>Participant Transfer and Receipt</a:t>
            </a:r>
          </a:p>
          <a:p>
            <a:endParaRPr lang="en-US" sz="2800" dirty="0" smtClean="0"/>
          </a:p>
        </p:txBody>
      </p:sp>
    </p:spTree>
    <p:extLst>
      <p:ext uri="{BB962C8B-B14F-4D97-AF65-F5344CB8AC3E}">
        <p14:creationId xmlns:p14="http://schemas.microsoft.com/office/powerpoint/2010/main" val="286098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257" y="1536279"/>
            <a:ext cx="457428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01" kern="1200">
                <a:solidFill>
                  <a:schemeClr val="tx1"/>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a:lstStyle>
          <a:p>
            <a:r>
              <a:rPr lang="en-US" sz="4000" dirty="0" smtClean="0">
                <a:solidFill>
                  <a:srgbClr val="7030A0"/>
                </a:solidFill>
              </a:rPr>
              <a:t>Follow-up Visit Summary CRF </a:t>
            </a:r>
            <a:endParaRPr lang="en-US" sz="4000" dirty="0">
              <a:solidFill>
                <a:srgbClr val="7030A0"/>
              </a:solidFill>
              <a:latin typeface="Calibri" pitchFamily="34" charset="0"/>
              <a:cs typeface="Arial" pitchFamily="34" charset="0"/>
            </a:endParaRPr>
          </a:p>
        </p:txBody>
      </p:sp>
    </p:spTree>
    <p:extLst>
      <p:ext uri="{BB962C8B-B14F-4D97-AF65-F5344CB8AC3E}">
        <p14:creationId xmlns:p14="http://schemas.microsoft.com/office/powerpoint/2010/main" val="2106942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smtClean="0">
                <a:solidFill>
                  <a:srgbClr val="7030A0"/>
                </a:solidFill>
              </a:rPr>
              <a:t>Follow-up Visit Summary CRF (FVS)</a:t>
            </a:r>
            <a:endParaRPr lang="en-US" sz="4000" dirty="0">
              <a:solidFill>
                <a:srgbClr val="7030A0"/>
              </a:solidFill>
            </a:endParaRPr>
          </a:p>
        </p:txBody>
      </p:sp>
      <p:sp>
        <p:nvSpPr>
          <p:cNvPr id="4" name="Rectangle 3"/>
          <p:cNvSpPr/>
          <p:nvPr/>
        </p:nvSpPr>
        <p:spPr>
          <a:xfrm>
            <a:off x="276828" y="1752600"/>
            <a:ext cx="8333772" cy="4745915"/>
          </a:xfrm>
          <a:prstGeom prst="rect">
            <a:avLst/>
          </a:prstGeom>
        </p:spPr>
        <p:txBody>
          <a:bodyPr wrap="square">
            <a:spAutoFit/>
          </a:bodyPr>
          <a:lstStyle/>
          <a:p>
            <a:pPr marL="347663" lvl="0" indent="-347663">
              <a:spcBef>
                <a:spcPct val="20000"/>
              </a:spcBef>
              <a:buFont typeface="Arial" pitchFamily="34" charset="0"/>
              <a:buChar char="•"/>
              <a:defRPr/>
            </a:pPr>
            <a:r>
              <a:rPr lang="en-US" sz="2400" dirty="0" smtClean="0">
                <a:solidFill>
                  <a:prstClr val="black"/>
                </a:solidFill>
                <a:cs typeface="Arial" pitchFamily="34" charset="0"/>
              </a:rPr>
              <a:t>Completed each time a required follow-up visit is completed</a:t>
            </a:r>
          </a:p>
          <a:p>
            <a:pPr lvl="0">
              <a:spcBef>
                <a:spcPct val="20000"/>
              </a:spcBef>
              <a:defRPr/>
            </a:pPr>
            <a:endParaRPr lang="en-US" sz="800" dirty="0" smtClean="0">
              <a:solidFill>
                <a:prstClr val="black"/>
              </a:solidFill>
              <a:cs typeface="Arial" pitchFamily="34" charset="0"/>
            </a:endParaRPr>
          </a:p>
          <a:p>
            <a:pPr lvl="0">
              <a:spcBef>
                <a:spcPct val="20000"/>
              </a:spcBef>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Prompts for participant use of PEP or PrEP since last visit</a:t>
            </a: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Documents pregnancy testing at each required visit</a:t>
            </a:r>
          </a:p>
          <a:p>
            <a:pPr lvl="0">
              <a:spcBef>
                <a:spcPct val="20000"/>
              </a:spcBef>
              <a:defRPr/>
            </a:pPr>
            <a:endParaRPr lang="en-US" sz="800" dirty="0" smtClean="0">
              <a:solidFill>
                <a:prstClr val="black"/>
              </a:solidFill>
              <a:cs typeface="Arial" pitchFamily="34" charset="0"/>
            </a:endParaRPr>
          </a:p>
          <a:p>
            <a:pPr lvl="0">
              <a:spcBef>
                <a:spcPct val="20000"/>
              </a:spcBef>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Item 6 asks if the visit is an interim visit, and if so, which CRFs were newly-completed for the interim visit</a:t>
            </a: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For required visits, asks if any new AE Log pages or Clinical Product Hold/Discontinuation Log pages were completed </a:t>
            </a:r>
          </a:p>
          <a:p>
            <a:pPr lvl="1">
              <a:spcBef>
                <a:spcPct val="20000"/>
              </a:spcBef>
              <a:defRPr/>
            </a:pPr>
            <a:endParaRPr lang="en-US" sz="800" dirty="0" smtClean="0">
              <a:solidFill>
                <a:prstClr val="black"/>
              </a:solidFill>
              <a:cs typeface="Arial" pitchFamily="34" charset="0"/>
            </a:endParaRPr>
          </a:p>
          <a:p>
            <a:pPr lvl="1">
              <a:spcBef>
                <a:spcPct val="20000"/>
              </a:spcBef>
              <a:defRPr/>
            </a:pPr>
            <a:endParaRPr lang="en-US" sz="800" dirty="0" smtClean="0">
              <a:solidFill>
                <a:prstClr val="black"/>
              </a:solidFill>
              <a:cs typeface="Arial" pitchFamily="34" charset="0"/>
            </a:endParaRPr>
          </a:p>
          <a:p>
            <a:pPr marL="347663" indent="-347663">
              <a:spcBef>
                <a:spcPct val="20000"/>
              </a:spcBef>
              <a:buFont typeface="Arial" pitchFamily="34" charset="0"/>
              <a:buChar char="•"/>
              <a:defRPr/>
            </a:pPr>
            <a:r>
              <a:rPr lang="en-US" sz="2400" dirty="0" smtClean="0">
                <a:solidFill>
                  <a:prstClr val="black"/>
                </a:solidFill>
                <a:cs typeface="Arial" pitchFamily="34" charset="0"/>
              </a:rPr>
              <a:t>Item 7 required at Day 35 to document completed of IDI</a:t>
            </a:r>
          </a:p>
        </p:txBody>
      </p:sp>
    </p:spTree>
    <p:extLst>
      <p:ext uri="{BB962C8B-B14F-4D97-AF65-F5344CB8AC3E}">
        <p14:creationId xmlns:p14="http://schemas.microsoft.com/office/powerpoint/2010/main" val="17742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Clinic Visits</a:t>
            </a:r>
            <a:endParaRPr lang="en-US" dirty="0"/>
          </a:p>
        </p:txBody>
      </p:sp>
      <p:sp>
        <p:nvSpPr>
          <p:cNvPr id="3" name="Content Placeholder 2"/>
          <p:cNvSpPr>
            <a:spLocks noGrp="1"/>
          </p:cNvSpPr>
          <p:nvPr>
            <p:ph idx="1"/>
          </p:nvPr>
        </p:nvSpPr>
        <p:spPr>
          <a:xfrm>
            <a:off x="889325" y="1828800"/>
            <a:ext cx="7778890" cy="3589859"/>
          </a:xfrm>
        </p:spPr>
        <p:txBody>
          <a:bodyPr/>
          <a:lstStyle/>
          <a:p>
            <a:pPr marL="0" indent="0">
              <a:buNone/>
            </a:pPr>
            <a:r>
              <a:rPr lang="en-US" dirty="0"/>
              <a:t>For example, if a participant is enrolled on August 4, 2015, her clinic visits will be as follows:</a:t>
            </a:r>
          </a:p>
        </p:txBody>
      </p:sp>
      <p:pic>
        <p:nvPicPr>
          <p:cNvPr id="5" name="Picture 4"/>
          <p:cNvPicPr>
            <a:picLocks noChangeAspect="1"/>
          </p:cNvPicPr>
          <p:nvPr/>
        </p:nvPicPr>
        <p:blipFill>
          <a:blip r:embed="rId3"/>
          <a:stretch>
            <a:fillRect/>
          </a:stretch>
        </p:blipFill>
        <p:spPr>
          <a:xfrm>
            <a:off x="2585480" y="2667000"/>
            <a:ext cx="4150648" cy="4085978"/>
          </a:xfrm>
          <a:prstGeom prst="rect">
            <a:avLst/>
          </a:prstGeom>
        </p:spPr>
      </p:pic>
    </p:spTree>
    <p:extLst>
      <p:ext uri="{BB962C8B-B14F-4D97-AF65-F5344CB8AC3E}">
        <p14:creationId xmlns:p14="http://schemas.microsoft.com/office/powerpoint/2010/main" val="414496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smtClean="0">
                <a:solidFill>
                  <a:srgbClr val="7030A0"/>
                </a:solidFill>
              </a:rPr>
              <a:t>Follow-up CASI Tracking CRF (FCT)</a:t>
            </a:r>
            <a:endParaRPr lang="en-US" sz="4000" dirty="0">
              <a:solidFill>
                <a:srgbClr val="7030A0"/>
              </a:solidFill>
            </a:endParaRPr>
          </a:p>
        </p:txBody>
      </p:sp>
      <p:sp>
        <p:nvSpPr>
          <p:cNvPr id="4" name="Rectangle 3"/>
          <p:cNvSpPr/>
          <p:nvPr/>
        </p:nvSpPr>
        <p:spPr>
          <a:xfrm>
            <a:off x="276828" y="1752600"/>
            <a:ext cx="7724172" cy="1495794"/>
          </a:xfrm>
          <a:prstGeom prst="rect">
            <a:avLst/>
          </a:prstGeom>
        </p:spPr>
        <p:txBody>
          <a:bodyPr wrap="square">
            <a:spAutoFit/>
          </a:bodyPr>
          <a:lstStyle/>
          <a:p>
            <a:pPr marL="347663" lvl="0" indent="-347663">
              <a:spcBef>
                <a:spcPct val="20000"/>
              </a:spcBef>
              <a:buFont typeface="Arial" pitchFamily="34" charset="0"/>
              <a:buChar char="•"/>
              <a:defRPr/>
            </a:pPr>
            <a:r>
              <a:rPr lang="en-US" sz="2400" dirty="0" smtClean="0">
                <a:solidFill>
                  <a:prstClr val="black"/>
                </a:solidFill>
                <a:cs typeface="Arial" pitchFamily="34" charset="0"/>
              </a:rPr>
              <a:t>Required on Days 7, 14, 21, 28 and 35/Final Clinic Visit</a:t>
            </a:r>
          </a:p>
          <a:p>
            <a:pPr marL="347663" lvl="0" indent="-347663">
              <a:spcBef>
                <a:spcPct val="20000"/>
              </a:spcBef>
              <a:buFont typeface="Arial" pitchFamily="34" charset="0"/>
              <a:buChar char="•"/>
              <a:defRPr/>
            </a:pPr>
            <a:r>
              <a:rPr lang="en-US" sz="2400" dirty="0" smtClean="0">
                <a:solidFill>
                  <a:prstClr val="black"/>
                </a:solidFill>
                <a:cs typeface="Arial" pitchFamily="34" charset="0"/>
              </a:rPr>
              <a:t>Complete at any early termination visits</a:t>
            </a:r>
          </a:p>
          <a:p>
            <a:pPr marL="347663" lvl="0" indent="-347663">
              <a:spcBef>
                <a:spcPct val="20000"/>
              </a:spcBef>
              <a:buFont typeface="Arial" pitchFamily="34" charset="0"/>
              <a:buChar char="•"/>
              <a:defRPr/>
            </a:pPr>
            <a:r>
              <a:rPr lang="en-US" sz="2400" dirty="0" smtClean="0">
                <a:solidFill>
                  <a:prstClr val="black"/>
                </a:solidFill>
                <a:cs typeface="Arial" pitchFamily="34" charset="0"/>
              </a:rPr>
              <a:t>Documents any issues in completing questionnaires </a:t>
            </a:r>
          </a:p>
          <a:p>
            <a:pPr lvl="0">
              <a:spcBef>
                <a:spcPct val="20000"/>
              </a:spcBef>
              <a:defRPr/>
            </a:pPr>
            <a:endParaRPr lang="en-US" sz="800" dirty="0" smtClean="0">
              <a:solidFill>
                <a:prstClr val="black"/>
              </a:solidFill>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5791200" cy="318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94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400" y="304800"/>
            <a:ext cx="8610600" cy="685800"/>
          </a:xfrm>
          <a:prstGeom prst="rect">
            <a:avLst/>
          </a:prstGeom>
        </p:spPr>
        <p:txBody>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charset="0"/>
              <a:buNone/>
            </a:pPr>
            <a:r>
              <a:rPr lang="en-US" sz="4000" dirty="0" smtClean="0">
                <a:solidFill>
                  <a:srgbClr val="7030A0"/>
                </a:solidFill>
              </a:rPr>
              <a:t>Ring Adherence CRF</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1312"/>
            <a:ext cx="5046663" cy="49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30629" y="1666819"/>
            <a:ext cx="3429000" cy="4827181"/>
          </a:xfrm>
          <a:prstGeom prst="rect">
            <a:avLst/>
          </a:prstGeom>
        </p:spPr>
        <p:txBody>
          <a:bodyPr>
            <a:noAutofit/>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smtClean="0"/>
              <a:t>Required at each follow-up visit up through day 28</a:t>
            </a:r>
          </a:p>
          <a:p>
            <a:r>
              <a:rPr lang="en-US" sz="1600" dirty="0" smtClean="0"/>
              <a:t>Documents ring outages since the last time that the form was completed</a:t>
            </a:r>
          </a:p>
          <a:p>
            <a:endParaRPr lang="en-US" sz="1200" dirty="0" smtClean="0"/>
          </a:p>
          <a:p>
            <a:r>
              <a:rPr lang="en-US" sz="1600" dirty="0" smtClean="0"/>
              <a:t>For each outage, indicate date that the ring was out, time of outage and reason for removal</a:t>
            </a:r>
          </a:p>
          <a:p>
            <a:endParaRPr lang="en-US" sz="1200" dirty="0" smtClean="0"/>
          </a:p>
          <a:p>
            <a:r>
              <a:rPr lang="en-US" sz="1600" dirty="0" smtClean="0"/>
              <a:t>Ring removals due to scheduled pelvic exams should not be recorded on this form (These outages will be reported on the Pelvic Exam Ring Assessment)</a:t>
            </a:r>
          </a:p>
          <a:p>
            <a:endParaRPr lang="en-US" sz="1000" dirty="0" smtClean="0"/>
          </a:p>
          <a:p>
            <a:r>
              <a:rPr lang="en-US" sz="1600" dirty="0" smtClean="0"/>
              <a:t>Item 4: Note whether the ring has stayed in place for at least the past 8 hours prior to the visit. If no, specify details in the Comments section</a:t>
            </a:r>
          </a:p>
        </p:txBody>
      </p:sp>
    </p:spTree>
    <p:extLst>
      <p:ext uri="{BB962C8B-B14F-4D97-AF65-F5344CB8AC3E}">
        <p14:creationId xmlns:p14="http://schemas.microsoft.com/office/powerpoint/2010/main" val="2477938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16" y="1878419"/>
            <a:ext cx="8986284" cy="1626782"/>
          </a:xfrm>
          <a:prstGeom prst="rect">
            <a:avLst/>
          </a:prstGeom>
        </p:spPr>
        <p:txBody>
          <a:bodyPr>
            <a:noAutofit/>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smtClean="0"/>
              <a:t>Removal/expulsion codes are available in the form instructions</a:t>
            </a:r>
          </a:p>
          <a:p>
            <a:r>
              <a:rPr lang="en-US" sz="2000" dirty="0" smtClean="0"/>
              <a:t>Mark ‘99’ for other if none of the reasons provided apply and specify the reason on the front of the CRF</a:t>
            </a:r>
          </a:p>
          <a:p>
            <a:endParaRPr lang="en-US" sz="1800" dirty="0" smtClean="0"/>
          </a:p>
          <a:p>
            <a:endParaRPr lang="en-US" sz="18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53" y="3152674"/>
            <a:ext cx="5308694" cy="364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4"/>
          <p:cNvSpPr>
            <a:spLocks noGrp="1"/>
          </p:cNvSpPr>
          <p:nvPr>
            <p:ph type="title"/>
          </p:nvPr>
        </p:nvSpPr>
        <p:spPr>
          <a:xfrm>
            <a:off x="457200" y="274638"/>
            <a:ext cx="8229600" cy="1143000"/>
          </a:xfrm>
        </p:spPr>
        <p:txBody>
          <a:bodyPr/>
          <a:lstStyle/>
          <a:p>
            <a:r>
              <a:rPr lang="en-US" sz="4000" dirty="0" smtClean="0">
                <a:solidFill>
                  <a:srgbClr val="7030A0"/>
                </a:solidFill>
              </a:rPr>
              <a:t>Ring Adherence CRF</a:t>
            </a:r>
            <a:endParaRPr lang="en-US" sz="4000" dirty="0">
              <a:solidFill>
                <a:srgbClr val="7030A0"/>
              </a:solidFill>
            </a:endParaRPr>
          </a:p>
        </p:txBody>
      </p:sp>
    </p:spTree>
    <p:extLst>
      <p:ext uri="{BB962C8B-B14F-4D97-AF65-F5344CB8AC3E}">
        <p14:creationId xmlns:p14="http://schemas.microsoft.com/office/powerpoint/2010/main" val="1419282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734" y="1496245"/>
            <a:ext cx="4724400" cy="520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C:\Jared\Dapivirine\MTN 020 communications\Logo\AspireLogoFinal.png"/>
          <p:cNvPicPr>
            <a:picLocks noChangeAspect="1" noChangeArrowheads="1"/>
          </p:cNvPicPr>
          <p:nvPr/>
        </p:nvPicPr>
        <p:blipFill>
          <a:blip r:embed="rId4"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2133600"/>
            <a:ext cx="1600200" cy="1384995"/>
          </a:xfrm>
          <a:prstGeom prst="rect">
            <a:avLst/>
          </a:prstGeom>
          <a:noFill/>
        </p:spPr>
        <p:txBody>
          <a:bodyPr wrap="square" rtlCol="0">
            <a:spAutoFit/>
          </a:bodyPr>
          <a:lstStyle/>
          <a:p>
            <a:r>
              <a:rPr lang="en-US" sz="2800" b="1" dirty="0" smtClean="0">
                <a:solidFill>
                  <a:srgbClr val="7030A0"/>
                </a:solidFill>
              </a:rPr>
              <a:t>Social Impact Codes</a:t>
            </a:r>
            <a:endParaRPr lang="en-US" sz="2800" b="1" dirty="0">
              <a:solidFill>
                <a:srgbClr val="7030A0"/>
              </a:solidFill>
            </a:endParaRPr>
          </a:p>
        </p:txBody>
      </p:sp>
      <p:sp>
        <p:nvSpPr>
          <p:cNvPr id="10" name="TextBox 9"/>
          <p:cNvSpPr txBox="1"/>
          <p:nvPr/>
        </p:nvSpPr>
        <p:spPr>
          <a:xfrm>
            <a:off x="6793375" y="2349043"/>
            <a:ext cx="2286000" cy="954107"/>
          </a:xfrm>
          <a:prstGeom prst="rect">
            <a:avLst/>
          </a:prstGeom>
          <a:noFill/>
        </p:spPr>
        <p:txBody>
          <a:bodyPr wrap="square" rtlCol="0">
            <a:spAutoFit/>
          </a:bodyPr>
          <a:lstStyle/>
          <a:p>
            <a:r>
              <a:rPr lang="en-US" sz="2800" b="1" dirty="0" smtClean="0">
                <a:solidFill>
                  <a:schemeClr val="accent3"/>
                </a:solidFill>
              </a:rPr>
              <a:t>Reporting of Physical Harm</a:t>
            </a:r>
            <a:endParaRPr lang="en-US" sz="2800" b="1" dirty="0">
              <a:solidFill>
                <a:schemeClr val="accent3"/>
              </a:solidFill>
            </a:endParaRPr>
          </a:p>
        </p:txBody>
      </p:sp>
      <p:cxnSp>
        <p:nvCxnSpPr>
          <p:cNvPr id="12" name="Straight Arrow Connector 11"/>
          <p:cNvCxnSpPr/>
          <p:nvPr/>
        </p:nvCxnSpPr>
        <p:spPr>
          <a:xfrm rot="10800000" flipV="1">
            <a:off x="6156767" y="2826096"/>
            <a:ext cx="60960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3276600"/>
            <a:ext cx="762000" cy="2667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3200400"/>
            <a:ext cx="4953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Social Impact Log CRF</a:t>
            </a:r>
            <a:endParaRPr lang="en-US" dirty="0"/>
          </a:p>
        </p:txBody>
      </p:sp>
    </p:spTree>
    <p:extLst>
      <p:ext uri="{BB962C8B-B14F-4D97-AF65-F5344CB8AC3E}">
        <p14:creationId xmlns:p14="http://schemas.microsoft.com/office/powerpoint/2010/main" val="26791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Log CRF</a:t>
            </a:r>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srcRect/>
          <a:stretch>
            <a:fillRect/>
          </a:stretch>
        </p:blipFill>
        <p:spPr bwMode="auto">
          <a:xfrm>
            <a:off x="1524000" y="2667000"/>
            <a:ext cx="5715000" cy="3030926"/>
          </a:xfrm>
          <a:prstGeom prst="rect">
            <a:avLst/>
          </a:prstGeom>
          <a:noFill/>
          <a:ln w="9525">
            <a:solidFill>
              <a:schemeClr val="tx1"/>
            </a:solidFill>
            <a:miter lim="800000"/>
            <a:headEnd/>
            <a:tailEnd/>
          </a:ln>
          <a:effectLst/>
        </p:spPr>
      </p:pic>
      <p:sp>
        <p:nvSpPr>
          <p:cNvPr id="8" name="TextBox 7"/>
          <p:cNvSpPr txBox="1"/>
          <p:nvPr/>
        </p:nvSpPr>
        <p:spPr>
          <a:xfrm>
            <a:off x="304800" y="1752600"/>
            <a:ext cx="3352800" cy="461665"/>
          </a:xfrm>
          <a:prstGeom prst="rect">
            <a:avLst/>
          </a:prstGeom>
          <a:noFill/>
        </p:spPr>
        <p:txBody>
          <a:bodyPr wrap="square" rtlCol="0">
            <a:spAutoFit/>
          </a:bodyPr>
          <a:lstStyle/>
          <a:p>
            <a:r>
              <a:rPr lang="en-US" sz="2400" b="1" u="sng" dirty="0" smtClean="0">
                <a:solidFill>
                  <a:srgbClr val="7030A0"/>
                </a:solidFill>
              </a:rPr>
              <a:t>Social Impact Codes</a:t>
            </a:r>
            <a:endParaRPr lang="en-US" sz="2400" b="1" u="sng" dirty="0">
              <a:solidFill>
                <a:srgbClr val="7030A0"/>
              </a:solidFill>
            </a:endParaRPr>
          </a:p>
        </p:txBody>
      </p:sp>
    </p:spTree>
    <p:extLst>
      <p:ext uri="{BB962C8B-B14F-4D97-AF65-F5344CB8AC3E}">
        <p14:creationId xmlns:p14="http://schemas.microsoft.com/office/powerpoint/2010/main" val="3653641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Log CRF</a:t>
            </a:r>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2057400"/>
            <a:ext cx="5486400" cy="461665"/>
          </a:xfrm>
          <a:prstGeom prst="rect">
            <a:avLst/>
          </a:prstGeom>
          <a:noFill/>
        </p:spPr>
        <p:txBody>
          <a:bodyPr wrap="square" rtlCol="0">
            <a:spAutoFit/>
          </a:bodyPr>
          <a:lstStyle/>
          <a:p>
            <a:r>
              <a:rPr lang="en-US" sz="2400" b="1" u="sng" dirty="0" smtClean="0">
                <a:solidFill>
                  <a:schemeClr val="accent3"/>
                </a:solidFill>
              </a:rPr>
              <a:t>Item 4: Reporting of Physical Harm </a:t>
            </a:r>
            <a:endParaRPr lang="en-US" sz="2400" b="1" u="sng" dirty="0">
              <a:solidFill>
                <a:schemeClr val="accent3"/>
              </a:solidFill>
            </a:endParaRPr>
          </a:p>
        </p:txBody>
      </p:sp>
      <p:pic>
        <p:nvPicPr>
          <p:cNvPr id="6" name="Picture 2"/>
          <p:cNvPicPr>
            <a:picLocks noChangeAspect="1" noChangeArrowheads="1"/>
          </p:cNvPicPr>
          <p:nvPr/>
        </p:nvPicPr>
        <p:blipFill>
          <a:blip r:embed="rId4" cstate="print"/>
          <a:srcRect/>
          <a:stretch>
            <a:fillRect/>
          </a:stretch>
        </p:blipFill>
        <p:spPr bwMode="auto">
          <a:xfrm>
            <a:off x="533400" y="2895600"/>
            <a:ext cx="8004402" cy="1143000"/>
          </a:xfrm>
          <a:prstGeom prst="rect">
            <a:avLst/>
          </a:prstGeom>
          <a:noFill/>
          <a:ln w="9525">
            <a:noFill/>
            <a:miter lim="800000"/>
            <a:headEnd/>
            <a:tailEnd/>
          </a:ln>
          <a:effectLst/>
        </p:spPr>
      </p:pic>
      <p:cxnSp>
        <p:nvCxnSpPr>
          <p:cNvPr id="10" name="Straight Arrow Connector 9"/>
          <p:cNvCxnSpPr/>
          <p:nvPr/>
        </p:nvCxnSpPr>
        <p:spPr>
          <a:xfrm rot="5400000">
            <a:off x="6895306" y="3771106"/>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76800" y="4343400"/>
            <a:ext cx="4191000" cy="1200329"/>
          </a:xfrm>
          <a:prstGeom prst="rect">
            <a:avLst/>
          </a:prstGeom>
          <a:noFill/>
          <a:ln>
            <a:noFill/>
          </a:ln>
        </p:spPr>
        <p:txBody>
          <a:bodyPr wrap="square" rtlCol="0">
            <a:spAutoFit/>
          </a:bodyPr>
          <a:lstStyle/>
          <a:p>
            <a:pPr algn="ctr"/>
            <a:r>
              <a:rPr lang="en-US" sz="2400" b="1" u="sng" dirty="0" smtClean="0">
                <a:solidFill>
                  <a:schemeClr val="accent3"/>
                </a:solidFill>
              </a:rPr>
              <a:t>If yes, consider whether the harm meets criteria for AE reporting.</a:t>
            </a:r>
          </a:p>
        </p:txBody>
      </p:sp>
      <p:sp>
        <p:nvSpPr>
          <p:cNvPr id="13" name="Multiply 12"/>
          <p:cNvSpPr/>
          <p:nvPr/>
        </p:nvSpPr>
        <p:spPr>
          <a:xfrm>
            <a:off x="7162800" y="3048000"/>
            <a:ext cx="2286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Multiply 13"/>
          <p:cNvSpPr/>
          <p:nvPr/>
        </p:nvSpPr>
        <p:spPr>
          <a:xfrm>
            <a:off x="7696200" y="3581400"/>
            <a:ext cx="2286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
        <p:nvSpPr>
          <p:cNvPr id="15" name="TextBox 14"/>
          <p:cNvSpPr txBox="1"/>
          <p:nvPr/>
        </p:nvSpPr>
        <p:spPr>
          <a:xfrm>
            <a:off x="2362200" y="3429000"/>
            <a:ext cx="533400" cy="369332"/>
          </a:xfrm>
          <a:prstGeom prst="rect">
            <a:avLst/>
          </a:prstGeom>
          <a:noFill/>
        </p:spPr>
        <p:txBody>
          <a:bodyPr wrap="square" rtlCol="0">
            <a:spAutoFit/>
          </a:bodyPr>
          <a:lstStyle/>
          <a:p>
            <a:r>
              <a:rPr lang="en-US" b="1" dirty="0" smtClean="0">
                <a:solidFill>
                  <a:srgbClr val="C00000"/>
                </a:solidFill>
              </a:rPr>
              <a:t>0  1</a:t>
            </a:r>
            <a:endParaRPr lang="en-US" b="1" dirty="0">
              <a:solidFill>
                <a:srgbClr val="C00000"/>
              </a:solidFill>
            </a:endParaRPr>
          </a:p>
        </p:txBody>
      </p:sp>
    </p:spTree>
    <p:extLst>
      <p:ext uri="{BB962C8B-B14F-4D97-AF65-F5344CB8AC3E}">
        <p14:creationId xmlns:p14="http://schemas.microsoft.com/office/powerpoint/2010/main" val="54952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38977"/>
            <a:ext cx="5353050" cy="4991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34679" y="609600"/>
            <a:ext cx="8171121" cy="914400"/>
          </a:xfrm>
        </p:spPr>
        <p:txBody>
          <a:bodyPr>
            <a:normAutofit/>
          </a:bodyPr>
          <a:lstStyle/>
          <a:p>
            <a:r>
              <a:rPr lang="en-US" dirty="0" smtClean="0"/>
              <a:t>Protocol Deviations Log (PDL)</a:t>
            </a:r>
            <a:endParaRPr lang="en-US" dirty="0"/>
          </a:p>
        </p:txBody>
      </p:sp>
      <p:sp>
        <p:nvSpPr>
          <p:cNvPr id="7" name="Content Placeholder 2"/>
          <p:cNvSpPr>
            <a:spLocks noGrp="1"/>
          </p:cNvSpPr>
          <p:nvPr>
            <p:ph idx="1"/>
          </p:nvPr>
        </p:nvSpPr>
        <p:spPr>
          <a:xfrm>
            <a:off x="319374" y="2426841"/>
            <a:ext cx="2423825" cy="1898185"/>
          </a:xfrm>
        </p:spPr>
        <p:txBody>
          <a:bodyPr>
            <a:normAutofit/>
          </a:bodyPr>
          <a:lstStyle/>
          <a:p>
            <a:r>
              <a:rPr lang="en-US" sz="2800" dirty="0" smtClean="0"/>
              <a:t>Fax once PD identified</a:t>
            </a:r>
          </a:p>
        </p:txBody>
      </p:sp>
      <p:sp>
        <p:nvSpPr>
          <p:cNvPr id="8" name="Oval 7"/>
          <p:cNvSpPr/>
          <p:nvPr/>
        </p:nvSpPr>
        <p:spPr>
          <a:xfrm>
            <a:off x="5396333" y="3944027"/>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228600" y="4392972"/>
            <a:ext cx="22860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7030A0"/>
                </a:solidFill>
              </a:rPr>
              <a:t>Complete one form per PTID and deviation type (code)</a:t>
            </a:r>
          </a:p>
        </p:txBody>
      </p:sp>
      <p:cxnSp>
        <p:nvCxnSpPr>
          <p:cNvPr id="10" name="Straight Arrow Connector 9"/>
          <p:cNvCxnSpPr>
            <a:endCxn id="8" idx="3"/>
          </p:cNvCxnSpPr>
          <p:nvPr/>
        </p:nvCxnSpPr>
        <p:spPr>
          <a:xfrm flipV="1">
            <a:off x="2399724" y="4269231"/>
            <a:ext cx="3097042" cy="7599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2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5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14400"/>
            <a:ext cx="6057900" cy="5943600"/>
          </a:xfrm>
          <a:prstGeom prst="rect">
            <a:avLst/>
          </a:prstGeom>
        </p:spPr>
      </p:pic>
      <p:sp>
        <p:nvSpPr>
          <p:cNvPr id="5" name="TextBox 4"/>
          <p:cNvSpPr txBox="1"/>
          <p:nvPr/>
        </p:nvSpPr>
        <p:spPr>
          <a:xfrm>
            <a:off x="228600" y="1905000"/>
            <a:ext cx="2133600" cy="1200329"/>
          </a:xfrm>
          <a:prstGeom prst="rect">
            <a:avLst/>
          </a:prstGeom>
          <a:noFill/>
        </p:spPr>
        <p:txBody>
          <a:bodyPr wrap="square" rtlCol="0">
            <a:spAutoFit/>
          </a:bodyPr>
          <a:lstStyle/>
          <a:p>
            <a:r>
              <a:rPr lang="en-US" sz="2400" b="1" u="sng" dirty="0" smtClean="0">
                <a:solidFill>
                  <a:srgbClr val="7030A0"/>
                </a:solidFill>
              </a:rPr>
              <a:t>Codes for type of deviation on back of form</a:t>
            </a:r>
            <a:endParaRPr lang="en-US" sz="2400" b="1" u="sng" dirty="0">
              <a:solidFill>
                <a:srgbClr val="7030A0"/>
              </a:solidFill>
            </a:endParaRPr>
          </a:p>
        </p:txBody>
      </p:sp>
    </p:spTree>
    <p:extLst>
      <p:ext uri="{BB962C8B-B14F-4D97-AF65-F5344CB8AC3E}">
        <p14:creationId xmlns:p14="http://schemas.microsoft.com/office/powerpoint/2010/main" val="3646426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a:bodyPr>
          <a:lstStyle/>
          <a:p>
            <a:r>
              <a:rPr lang="en-US" sz="3600" dirty="0" smtClean="0"/>
              <a:t>Other CRFs </a:t>
            </a:r>
            <a:endParaRPr lang="en-US" sz="3600" dirty="0"/>
          </a:p>
        </p:txBody>
      </p:sp>
      <p:sp>
        <p:nvSpPr>
          <p:cNvPr id="3" name="Content Placeholder 2"/>
          <p:cNvSpPr>
            <a:spLocks noGrp="1"/>
          </p:cNvSpPr>
          <p:nvPr>
            <p:ph idx="1"/>
          </p:nvPr>
        </p:nvSpPr>
        <p:spPr>
          <a:xfrm>
            <a:off x="381000" y="1676942"/>
            <a:ext cx="8229600" cy="5148263"/>
          </a:xfrm>
        </p:spPr>
        <p:txBody>
          <a:bodyPr>
            <a:normAutofit/>
          </a:bodyPr>
          <a:lstStyle/>
          <a:p>
            <a:pPr marL="457200" lvl="1" indent="0">
              <a:buNone/>
            </a:pPr>
            <a:endParaRPr lang="en-US" dirty="0" smtClean="0"/>
          </a:p>
          <a:p>
            <a:r>
              <a:rPr lang="en-US" dirty="0" smtClean="0"/>
              <a:t>Termination CRF</a:t>
            </a:r>
          </a:p>
          <a:p>
            <a:pPr lvl="1"/>
            <a:r>
              <a:rPr lang="en-US" dirty="0" smtClean="0"/>
              <a:t>Completed at Day 35 visit or in the event of early termination</a:t>
            </a:r>
          </a:p>
          <a:p>
            <a:pPr marL="457200" lvl="1" indent="0">
              <a:buNone/>
            </a:pPr>
            <a:endParaRPr lang="en-US" dirty="0" smtClean="0"/>
          </a:p>
          <a:p>
            <a:r>
              <a:rPr lang="en-US" dirty="0" smtClean="0"/>
              <a:t>Pregnancy Report and History/Pregnancy Outcome</a:t>
            </a:r>
          </a:p>
          <a:p>
            <a:pPr lvl="1"/>
            <a:r>
              <a:rPr lang="en-US" dirty="0" smtClean="0"/>
              <a:t>These forms should be completed in the event that a pregnancy is reported in MTN-027. </a:t>
            </a:r>
          </a:p>
          <a:p>
            <a:pPr>
              <a:buNone/>
            </a:pPr>
            <a:endParaRPr lang="en-US" dirty="0" smtClean="0"/>
          </a:p>
          <a:p>
            <a:r>
              <a:rPr lang="en-US" dirty="0" smtClean="0"/>
              <a:t>Participant Transfer &amp; Participant Receipt CRFs </a:t>
            </a:r>
          </a:p>
          <a:p>
            <a:pPr lvl="1"/>
            <a:r>
              <a:rPr lang="en-US" dirty="0" smtClean="0"/>
              <a:t>Unlikely that a participant will transfer between sites, but forms are available in such an event</a:t>
            </a:r>
          </a:p>
          <a:p>
            <a:pPr lvl="1"/>
            <a:endParaRPr lang="en-US" sz="24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675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60438"/>
          </a:xfrm>
        </p:spPr>
        <p:txBody>
          <a:bodyPr/>
          <a:lstStyle/>
          <a:p>
            <a:r>
              <a:rPr lang="en-US" sz="4000" dirty="0" smtClean="0"/>
              <a:t>Case Report Form Supply</a:t>
            </a:r>
            <a:endParaRPr lang="en-US" sz="4000" dirty="0">
              <a:effectLst/>
              <a:latin typeface="Calibri" pitchFamily="34" charset="0"/>
              <a:cs typeface="Arial" pitchFamily="34" charset="0"/>
            </a:endParaRPr>
          </a:p>
        </p:txBody>
      </p:sp>
      <p:sp>
        <p:nvSpPr>
          <p:cNvPr id="6" name="Content Placeholder 5"/>
          <p:cNvSpPr>
            <a:spLocks noGrp="1"/>
          </p:cNvSpPr>
          <p:nvPr>
            <p:ph idx="1"/>
          </p:nvPr>
        </p:nvSpPr>
        <p:spPr>
          <a:xfrm>
            <a:off x="457200" y="1905000"/>
            <a:ext cx="8229600" cy="4724400"/>
          </a:xfrm>
          <a:ln w="28575">
            <a:noFill/>
          </a:ln>
        </p:spPr>
        <p:txBody>
          <a:bodyPr>
            <a:normAutofit/>
          </a:bodyPr>
          <a:lstStyle/>
          <a:p>
            <a:r>
              <a:rPr lang="en-US" sz="2800" dirty="0" smtClean="0">
                <a:latin typeface="Calibri" pitchFamily="34" charset="0"/>
              </a:rPr>
              <a:t>CRFs will not be shipped from SCHARP; sites are responsible for CRF supply</a:t>
            </a:r>
          </a:p>
          <a:p>
            <a:pPr lvl="1">
              <a:buFont typeface="Wingdings" pitchFamily="2" charset="2"/>
              <a:buChar char="q"/>
            </a:pPr>
            <a:r>
              <a:rPr lang="en-US" sz="2400" dirty="0" smtClean="0">
                <a:latin typeface="Calibri" pitchFamily="34" charset="0"/>
              </a:rPr>
              <a:t> Print from pdf files located on Atlas </a:t>
            </a:r>
          </a:p>
          <a:p>
            <a:pPr lvl="1">
              <a:buFont typeface="Wingdings" pitchFamily="2" charset="2"/>
              <a:buChar char="q"/>
            </a:pPr>
            <a:endParaRPr lang="en-US" sz="2400" dirty="0" smtClean="0">
              <a:latin typeface="Calibri" pitchFamily="34" charset="0"/>
            </a:endParaRPr>
          </a:p>
          <a:p>
            <a:r>
              <a:rPr lang="en-US" sz="2800" dirty="0" smtClean="0">
                <a:latin typeface="Calibri" pitchFamily="34" charset="0"/>
              </a:rPr>
              <a:t>CRFs are available in visit packets and as a single PDF form set</a:t>
            </a:r>
          </a:p>
          <a:p>
            <a:pPr marL="0" indent="0">
              <a:buNone/>
            </a:pPr>
            <a:endParaRPr lang="en-US" sz="2800" dirty="0" smtClean="0">
              <a:latin typeface="Calibri" pitchFamily="34" charset="0"/>
            </a:endParaRPr>
          </a:p>
          <a:p>
            <a:r>
              <a:rPr lang="en-US" sz="2800" dirty="0">
                <a:latin typeface="Calibri" pitchFamily="34" charset="0"/>
              </a:rPr>
              <a:t>T</a:t>
            </a:r>
            <a:r>
              <a:rPr lang="en-US" sz="2800" dirty="0" smtClean="0">
                <a:latin typeface="Calibri" pitchFamily="34" charset="0"/>
              </a:rPr>
              <a:t>est fax required to ensure proper printer and fax calibration </a:t>
            </a:r>
            <a:endParaRPr lang="en-US" sz="2800" dirty="0"/>
          </a:p>
        </p:txBody>
      </p:sp>
    </p:spTree>
    <p:extLst>
      <p:ext uri="{BB962C8B-B14F-4D97-AF65-F5344CB8AC3E}">
        <p14:creationId xmlns:p14="http://schemas.microsoft.com/office/powerpoint/2010/main" val="11847955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completed at </a:t>
            </a:r>
            <a:r>
              <a:rPr lang="en-US" u="sng" dirty="0" smtClean="0"/>
              <a:t>all</a:t>
            </a:r>
            <a:r>
              <a:rPr lang="en-US" dirty="0" smtClean="0"/>
              <a:t> scheduled </a:t>
            </a:r>
            <a:r>
              <a:rPr lang="en-US" dirty="0"/>
              <a:t>clinic follow-up visits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792419"/>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72200" y="6400800"/>
            <a:ext cx="1377300" cy="369332"/>
          </a:xfrm>
          <a:prstGeom prst="rect">
            <a:avLst/>
          </a:prstGeom>
          <a:noFill/>
        </p:spPr>
        <p:txBody>
          <a:bodyPr wrap="none" rtlCol="0">
            <a:spAutoFit/>
          </a:bodyPr>
          <a:lstStyle/>
          <a:p>
            <a:r>
              <a:rPr lang="en-US" dirty="0" smtClean="0"/>
              <a:t>*if indicated</a:t>
            </a:r>
            <a:endParaRPr lang="en-US" dirty="0"/>
          </a:p>
        </p:txBody>
      </p:sp>
    </p:spTree>
    <p:extLst>
      <p:ext uri="{BB962C8B-B14F-4D97-AF65-F5344CB8AC3E}">
        <p14:creationId xmlns:p14="http://schemas.microsoft.com/office/powerpoint/2010/main" val="398995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05" y="2342867"/>
            <a:ext cx="4573191" cy="3296508"/>
          </a:xfrm>
          <a:prstGeom prst="rect">
            <a:avLst/>
          </a:prstGeom>
        </p:spPr>
      </p:pic>
    </p:spTree>
    <p:extLst>
      <p:ext uri="{BB962C8B-B14F-4D97-AF65-F5344CB8AC3E}">
        <p14:creationId xmlns:p14="http://schemas.microsoft.com/office/powerpoint/2010/main" val="4295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Procedures Specific to </a:t>
            </a:r>
            <a:br>
              <a:rPr lang="en-US" dirty="0" smtClean="0"/>
            </a:br>
            <a:r>
              <a:rPr lang="en-US" dirty="0" smtClean="0"/>
              <a:t>Visits </a:t>
            </a:r>
            <a:r>
              <a:rPr lang="en-US" dirty="0"/>
              <a:t>3-8 (Days 1, 2, 3, 7, 14, 21</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0342038"/>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46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Specific to Visit 9 (Day 28)</a:t>
            </a:r>
            <a:br>
              <a:rPr lang="en-US" dirty="0"/>
            </a:br>
            <a:endParaRPr lang="en-US" dirty="0"/>
          </a:p>
        </p:txBody>
      </p:sp>
      <p:graphicFrame>
        <p:nvGraphicFramePr>
          <p:cNvPr id="8" name="Diagram 7"/>
          <p:cNvGraphicFramePr/>
          <p:nvPr>
            <p:extLst>
              <p:ext uri="{D42A27DB-BD31-4B8C-83A1-F6EECF244321}">
                <p14:modId xmlns:p14="http://schemas.microsoft.com/office/powerpoint/2010/main" val="4275136854"/>
              </p:ext>
            </p:extLst>
          </p:nvPr>
        </p:nvGraphicFramePr>
        <p:xfrm>
          <a:off x="76200" y="1622418"/>
          <a:ext cx="5887090" cy="493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6096000" y="1827195"/>
            <a:ext cx="1314792" cy="1812937"/>
            <a:chOff x="6277050" y="1827195"/>
            <a:chExt cx="1314792" cy="1812937"/>
          </a:xfrm>
        </p:grpSpPr>
        <p:sp>
          <p:nvSpPr>
            <p:cNvPr id="17" name="Straight Connector 3"/>
            <p:cNvSpPr/>
            <p:nvPr/>
          </p:nvSpPr>
          <p:spPr>
            <a:xfrm>
              <a:off x="6768734" y="2584534"/>
              <a:ext cx="59803" cy="311231"/>
            </a:xfrm>
            <a:custGeom>
              <a:avLst/>
              <a:gdLst/>
              <a:ahLst/>
              <a:cxnLst/>
              <a:rect l="0" t="0" r="0" b="0"/>
              <a:pathLst>
                <a:path>
                  <a:moveTo>
                    <a:pt x="45720" y="0"/>
                  </a:moveTo>
                  <a:lnTo>
                    <a:pt x="45720" y="5185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ounded Rectangle 17"/>
            <p:cNvSpPr/>
            <p:nvPr/>
          </p:nvSpPr>
          <p:spPr>
            <a:xfrm>
              <a:off x="6277050" y="1827195"/>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6400800" y="1905000"/>
              <a:ext cx="1166164" cy="679534"/>
              <a:chOff x="0" y="683761"/>
              <a:chExt cx="1783080" cy="1132255"/>
            </a:xfrm>
          </p:grpSpPr>
          <p:sp>
            <p:nvSpPr>
              <p:cNvPr id="24" name="Rounded Rectangle 23"/>
              <p:cNvSpPr/>
              <p:nvPr/>
            </p:nvSpPr>
            <p:spPr>
              <a:xfrm>
                <a:off x="0" y="683761"/>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p:nvPr/>
            </p:nvSpPr>
            <p:spPr>
              <a:xfrm>
                <a:off x="33163" y="716924"/>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a:t>Study Product</a:t>
                </a:r>
              </a:p>
            </p:txBody>
          </p:sp>
        </p:grpSp>
        <p:sp>
          <p:nvSpPr>
            <p:cNvPr id="20" name="Rounded Rectangle 19"/>
            <p:cNvSpPr/>
            <p:nvPr/>
          </p:nvSpPr>
          <p:spPr>
            <a:xfrm>
              <a:off x="6277050" y="2819400"/>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6425678" y="2960598"/>
              <a:ext cx="1166164" cy="679534"/>
              <a:chOff x="0" y="2334596"/>
              <a:chExt cx="1783080" cy="1132255"/>
            </a:xfrm>
          </p:grpSpPr>
          <p:sp>
            <p:nvSpPr>
              <p:cNvPr id="22" name="Rounded Rectangle 21"/>
              <p:cNvSpPr/>
              <p:nvPr/>
            </p:nvSpPr>
            <p:spPr>
              <a:xfrm>
                <a:off x="0" y="2334596"/>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9"/>
              <p:cNvSpPr/>
              <p:nvPr/>
            </p:nvSpPr>
            <p:spPr>
              <a:xfrm>
                <a:off x="33163" y="2367759"/>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a:t>Collect IVR</a:t>
                </a:r>
              </a:p>
            </p:txBody>
          </p:sp>
        </p:grpSp>
      </p:grpSp>
      <p:grpSp>
        <p:nvGrpSpPr>
          <p:cNvPr id="26" name="Group 25"/>
          <p:cNvGrpSpPr/>
          <p:nvPr/>
        </p:nvGrpSpPr>
        <p:grpSpPr>
          <a:xfrm>
            <a:off x="7543800" y="1827195"/>
            <a:ext cx="1453899" cy="1812937"/>
            <a:chOff x="6277050" y="1827195"/>
            <a:chExt cx="1314792" cy="1812937"/>
          </a:xfrm>
        </p:grpSpPr>
        <p:sp>
          <p:nvSpPr>
            <p:cNvPr id="27" name="Straight Connector 3"/>
            <p:cNvSpPr/>
            <p:nvPr/>
          </p:nvSpPr>
          <p:spPr>
            <a:xfrm>
              <a:off x="6768734" y="2584534"/>
              <a:ext cx="59803" cy="311231"/>
            </a:xfrm>
            <a:custGeom>
              <a:avLst/>
              <a:gdLst/>
              <a:ahLst/>
              <a:cxnLst/>
              <a:rect l="0" t="0" r="0" b="0"/>
              <a:pathLst>
                <a:path>
                  <a:moveTo>
                    <a:pt x="45720" y="0"/>
                  </a:moveTo>
                  <a:lnTo>
                    <a:pt x="45720" y="5185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Rounded Rectangle 27"/>
            <p:cNvSpPr/>
            <p:nvPr/>
          </p:nvSpPr>
          <p:spPr>
            <a:xfrm>
              <a:off x="6277050" y="1827195"/>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p:cNvGrpSpPr/>
            <p:nvPr/>
          </p:nvGrpSpPr>
          <p:grpSpPr>
            <a:xfrm>
              <a:off x="6400800" y="1905000"/>
              <a:ext cx="1166164" cy="679534"/>
              <a:chOff x="0" y="683761"/>
              <a:chExt cx="1783080" cy="1132255"/>
            </a:xfrm>
          </p:grpSpPr>
          <p:sp>
            <p:nvSpPr>
              <p:cNvPr id="34" name="Rounded Rectangle 33"/>
              <p:cNvSpPr/>
              <p:nvPr/>
            </p:nvSpPr>
            <p:spPr>
              <a:xfrm>
                <a:off x="0" y="683761"/>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6"/>
              <p:cNvSpPr/>
              <p:nvPr/>
            </p:nvSpPr>
            <p:spPr>
              <a:xfrm>
                <a:off x="33163" y="716924"/>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smtClean="0"/>
                  <a:t>Behavioral</a:t>
                </a:r>
                <a:endParaRPr lang="en-US" dirty="0"/>
              </a:p>
            </p:txBody>
          </p:sp>
        </p:grpSp>
        <p:sp>
          <p:nvSpPr>
            <p:cNvPr id="30" name="Rounded Rectangle 29"/>
            <p:cNvSpPr/>
            <p:nvPr/>
          </p:nvSpPr>
          <p:spPr>
            <a:xfrm>
              <a:off x="6277050" y="2819400"/>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 30"/>
            <p:cNvGrpSpPr/>
            <p:nvPr/>
          </p:nvGrpSpPr>
          <p:grpSpPr>
            <a:xfrm>
              <a:off x="6425678" y="2960598"/>
              <a:ext cx="1166164" cy="679534"/>
              <a:chOff x="0" y="2334596"/>
              <a:chExt cx="1783080" cy="1132255"/>
            </a:xfrm>
          </p:grpSpPr>
          <p:sp>
            <p:nvSpPr>
              <p:cNvPr id="32" name="Rounded Rectangle 31"/>
              <p:cNvSpPr/>
              <p:nvPr/>
            </p:nvSpPr>
            <p:spPr>
              <a:xfrm>
                <a:off x="0" y="2334596"/>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9"/>
              <p:cNvSpPr/>
              <p:nvPr/>
            </p:nvSpPr>
            <p:spPr>
              <a:xfrm>
                <a:off x="33163" y="2367759"/>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smtClean="0"/>
                  <a:t>Follow-up CASI</a:t>
                </a:r>
                <a:endParaRPr lang="en-US" dirty="0"/>
              </a:p>
            </p:txBody>
          </p:sp>
        </p:grpSp>
      </p:grpSp>
    </p:spTree>
    <p:extLst>
      <p:ext uri="{BB962C8B-B14F-4D97-AF65-F5344CB8AC3E}">
        <p14:creationId xmlns:p14="http://schemas.microsoft.com/office/powerpoint/2010/main" val="2887929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1" dirty="0"/>
              <a:t>Procedures Specific to Visits 10-12 (Days 29, 30, 31)</a:t>
            </a:r>
          </a:p>
        </p:txBody>
      </p:sp>
      <p:sp>
        <p:nvSpPr>
          <p:cNvPr id="3" name="Content Placeholder 2"/>
          <p:cNvSpPr>
            <a:spLocks noGrp="1"/>
          </p:cNvSpPr>
          <p:nvPr>
            <p:ph idx="1"/>
          </p:nvPr>
        </p:nvSpPr>
        <p:spPr/>
        <p:txBody>
          <a:bodyPr>
            <a:normAutofit/>
          </a:bodyPr>
          <a:lstStyle/>
          <a:p>
            <a:r>
              <a:rPr lang="en-US" sz="3301" dirty="0"/>
              <a:t>What additional procedures are required at Visits 10-12</a:t>
            </a:r>
            <a:r>
              <a:rPr lang="en-US" sz="3301" dirty="0" smtClean="0"/>
              <a:t>?</a:t>
            </a:r>
          </a:p>
        </p:txBody>
      </p:sp>
    </p:spTree>
    <p:extLst>
      <p:ext uri="{BB962C8B-B14F-4D97-AF65-F5344CB8AC3E}">
        <p14:creationId xmlns:p14="http://schemas.microsoft.com/office/powerpoint/2010/main" val="20222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1" dirty="0"/>
              <a:t>Procedures Specific to Visits 10-12 (Days 29, 30, 31)</a:t>
            </a:r>
          </a:p>
        </p:txBody>
      </p:sp>
      <p:sp>
        <p:nvSpPr>
          <p:cNvPr id="3" name="Content Placeholder 2"/>
          <p:cNvSpPr>
            <a:spLocks noGrp="1"/>
          </p:cNvSpPr>
          <p:nvPr>
            <p:ph idx="1"/>
          </p:nvPr>
        </p:nvSpPr>
        <p:spPr/>
        <p:txBody>
          <a:bodyPr>
            <a:normAutofit/>
          </a:bodyPr>
          <a:lstStyle/>
          <a:p>
            <a:r>
              <a:rPr lang="en-US" sz="3301" dirty="0"/>
              <a:t>What additional procedures are required at Visits 10-12</a:t>
            </a:r>
            <a:r>
              <a:rPr lang="en-US" sz="3301" dirty="0" smtClean="0"/>
              <a:t>?</a:t>
            </a:r>
          </a:p>
          <a:p>
            <a:pPr lvl="1"/>
            <a:r>
              <a:rPr lang="en-US" sz="3001" dirty="0" smtClean="0">
                <a:solidFill>
                  <a:schemeClr val="accent4"/>
                </a:solidFill>
              </a:rPr>
              <a:t>Besides </a:t>
            </a:r>
            <a:r>
              <a:rPr lang="en-US" sz="3001" dirty="0">
                <a:solidFill>
                  <a:schemeClr val="accent4"/>
                </a:solidFill>
              </a:rPr>
              <a:t>the procedures required at every follow-up visit, no additional procedures are required at these visits. </a:t>
            </a:r>
          </a:p>
        </p:txBody>
      </p:sp>
    </p:spTree>
    <p:extLst>
      <p:ext uri="{BB962C8B-B14F-4D97-AF65-F5344CB8AC3E}">
        <p14:creationId xmlns:p14="http://schemas.microsoft.com/office/powerpoint/2010/main" val="229459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4A62E583597429E5B0CB71B450F67" ma:contentTypeVersion="8" ma:contentTypeDescription="Create a new document." ma:contentTypeScope="" ma:versionID="d151fdab342a474f84ecc8f57fbf2e5d">
  <xsd:schema xmlns:xsd="http://www.w3.org/2001/XMLSchema" xmlns:xs="http://www.w3.org/2001/XMLSchema" xmlns:p="http://schemas.microsoft.com/office/2006/metadata/properties" xmlns:ns2="0cdb9d7b-3bdb-4b1c-be50-7737cb6ee7a2" xmlns:ns3="9b9b8526-52fd-4806-9f47-fbe52ecee204" targetNamespace="http://schemas.microsoft.com/office/2006/metadata/properties" ma:root="true" ma:fieldsID="16bfe99611849d41a3cbd7014f56d5cc" ns2:_="" ns3:_="">
    <xsd:import namespace="0cdb9d7b-3bdb-4b1c-be50-7737cb6ee7a2"/>
    <xsd:import namespace="9b9b8526-52fd-4806-9f47-fbe52ecee204"/>
    <xsd:element name="properties">
      <xsd:complexType>
        <xsd:sequence>
          <xsd:element name="documentManagement">
            <xsd:complexType>
              <xsd:all>
                <xsd:element ref="ns2:SharedWithUsers" minOccurs="0"/>
                <xsd:element ref="ns2:SharingHintHash" minOccurs="0"/>
                <xsd:element ref="ns3:TrainingType" minOccurs="0"/>
                <xsd:element ref="ns3:TrainingDoc" minOccurs="0"/>
                <xsd:element ref="ns3:Site" minOccurs="0"/>
                <xsd:element ref="ns3:Status" minOccurs="0"/>
                <xsd:element ref="ns3:ForReview"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8526-52fd-4806-9f47-fbe52ecee204" elementFormDefault="qualified">
    <xsd:import namespace="http://schemas.microsoft.com/office/2006/documentManagement/types"/>
    <xsd:import namespace="http://schemas.microsoft.com/office/infopath/2007/PartnerControls"/>
    <xsd:element name="TrainingType" ma:index="10" nillable="true" ma:displayName="TrainingType" ma:format="Dropdown" ma:internalName="TrainingType">
      <xsd:simpleType>
        <xsd:restriction base="dms:Choice">
          <xsd:enumeration value="Study Specific"/>
          <xsd:enumeration value="Refresher"/>
          <xsd:enumeration value="Other"/>
        </xsd:restriction>
      </xsd:simpleType>
    </xsd:element>
    <xsd:element name="TrainingDoc" ma:index="11" nillable="true" ma:displayName="TrainingDoc" ma:format="Dropdown" ma:internalName="TrainingDoc">
      <xsd:simpleType>
        <xsd:restriction base="dms:Choice">
          <xsd:enumeration value="Agenda"/>
          <xsd:enumeration value="Presentation"/>
          <xsd:enumeration value="Report"/>
          <xsd:enumeration value="Attendee List/Sign in"/>
          <xsd:enumeration value="Logistics"/>
          <xsd:enumeration value="Handout/Scenarios"/>
          <xsd:enumeration value="Evaluation"/>
          <xsd:enumeration value="Other"/>
        </xsd:restriction>
      </xsd:simpleType>
    </xsd:element>
    <xsd:element name="Site" ma:index="12" nillable="true" ma:displayName="Site" ma:format="Dropdown" ma:internalName="Site">
      <xsd:simpleType>
        <xsd:restriction base="dms:Choice">
          <xsd:enumeration value="Pittsburgh"/>
          <xsd:enumeration value="UAB"/>
          <xsd:enumeration value="General"/>
        </xsd:restriction>
      </xsd:simpleType>
    </xsd:element>
    <xsd:element name="Status" ma:index="13" nillable="true" ma:displayName="Status" ma:default="Draft" ma:format="Dropdown" ma:internalName="Status">
      <xsd:simpleType>
        <xsd:restriction base="dms:Choice">
          <xsd:enumeration value="Draft"/>
          <xsd:enumeration value="Archive"/>
          <xsd:enumeration value="Final"/>
        </xsd:restriction>
      </xsd:simpleType>
    </xsd:element>
    <xsd:element name="ForReview" ma:index="14" nillable="true" ma:displayName="ForReview" ma:default="0" ma:internalName="ForReview">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iningDoc xmlns="9b9b8526-52fd-4806-9f47-fbe52ecee204">Presentation</TrainingDoc>
    <Status xmlns="9b9b8526-52fd-4806-9f47-fbe52ecee204">Draft</Status>
    <Site xmlns="9b9b8526-52fd-4806-9f47-fbe52ecee204">General</Site>
    <TrainingType xmlns="9b9b8526-52fd-4806-9f47-fbe52ecee204">Study Specific</TrainingType>
    <ForReview xmlns="9b9b8526-52fd-4806-9f47-fbe52ecee204">true</ForReview>
    <SharedWithUsers xmlns="0cdb9d7b-3bdb-4b1c-be50-7737cb6ee7a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7AFEC4-1F32-46AF-98B5-49F36E5A8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b9d7b-3bdb-4b1c-be50-7737cb6ee7a2"/>
    <ds:schemaRef ds:uri="9b9b8526-52fd-4806-9f47-fbe52ecee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8769A8-7358-4570-9C5E-A749EE809AB0}">
  <ds:schemaRefs>
    <ds:schemaRef ds:uri="9b9b8526-52fd-4806-9f47-fbe52ecee204"/>
    <ds:schemaRef ds:uri="http://purl.org/dc/terms/"/>
    <ds:schemaRef ds:uri="0cdb9d7b-3bdb-4b1c-be50-7737cb6ee7a2"/>
    <ds:schemaRef ds:uri="http://schemas.openxmlformats.org/package/2006/metadata/core-propertie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BC5B3A3-B279-411B-ABBA-8A3769732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3807</Words>
  <Application>Microsoft Office PowerPoint</Application>
  <PresentationFormat>On-screen Show (4:3)</PresentationFormat>
  <Paragraphs>404</Paragraphs>
  <Slides>50</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Candara</vt:lpstr>
      <vt:lpstr>Corbel</vt:lpstr>
      <vt:lpstr>Helvetica</vt:lpstr>
      <vt:lpstr>Wingdings</vt:lpstr>
      <vt:lpstr>Wingdings 2</vt:lpstr>
      <vt:lpstr>2_Office Theme</vt:lpstr>
      <vt:lpstr>Follow-up Visit Procedures</vt:lpstr>
      <vt:lpstr>Study Visit Schedule</vt:lpstr>
      <vt:lpstr>Target Visit Dates and Visit Windows</vt:lpstr>
      <vt:lpstr>Follow-up Clinic Visits</vt:lpstr>
      <vt:lpstr>Procedures completed at all scheduled clinic follow-up visits</vt:lpstr>
      <vt:lpstr>Procedures Specific to  Visits 3-8 (Days 1, 2, 3, 7, 14, 21)</vt:lpstr>
      <vt:lpstr>Procedures Specific to Visit 9 (Day 28) </vt:lpstr>
      <vt:lpstr>Procedures Specific to Visits 10-12 (Days 29, 30, 31)</vt:lpstr>
      <vt:lpstr>Procedures Specific to Visits 10-12 (Days 29, 30, 31)</vt:lpstr>
      <vt:lpstr>Procedures Specific to Visit 13 (Day 35)</vt:lpstr>
      <vt:lpstr>Procedures Done if Indicated</vt:lpstr>
      <vt:lpstr>Adherence Counseling Considerations During Follow-up </vt:lpstr>
      <vt:lpstr>Adherence Counseling Considerations During Follow-up (Cont.)</vt:lpstr>
      <vt:lpstr>Adherence Counseling Documentation</vt:lpstr>
      <vt:lpstr>Social Harms</vt:lpstr>
      <vt:lpstr>Day 35 Final Clinic Visit/Termination Considerations</vt:lpstr>
      <vt:lpstr>Day 35 Final Clinic Visit/Termination Considerations</vt:lpstr>
      <vt:lpstr>Early Termination Visit</vt:lpstr>
      <vt:lpstr>Early Termination Visit</vt:lpstr>
      <vt:lpstr>Participant Who Become Pregnant or HIV Infected</vt:lpstr>
      <vt:lpstr>Participants Who Permanently Discontinue Study Product </vt:lpstr>
      <vt:lpstr> Follow-up Procedures for Participants Who are on a Temporary Clinical Study Product Hold</vt:lpstr>
      <vt:lpstr>Follow-up Procedures for Participants Who Decline Study Product Use</vt:lpstr>
      <vt:lpstr>Follow-up Visit CRFs and Other Tools</vt:lpstr>
      <vt:lpstr>Visit Codes</vt:lpstr>
      <vt:lpstr>Visit Calendar Tool</vt:lpstr>
      <vt:lpstr>Visit Calendar Tool – Output</vt:lpstr>
      <vt:lpstr>Scheduling Follow-up Visits</vt:lpstr>
      <vt:lpstr>Missed Visits</vt:lpstr>
      <vt:lpstr>Missed Visits</vt:lpstr>
      <vt:lpstr>PowerPoint Presentation</vt:lpstr>
      <vt:lpstr>Missed Visits Form</vt:lpstr>
      <vt:lpstr>Interim Visits: What are they and why are they done?</vt:lpstr>
      <vt:lpstr>Interim Visit Documentation</vt:lpstr>
      <vt:lpstr>Interim Visit Codes</vt:lpstr>
      <vt:lpstr>Split Visits</vt:lpstr>
      <vt:lpstr>Follow-up Visits – Key CRFs  </vt:lpstr>
      <vt:lpstr>PowerPoint Presentation</vt:lpstr>
      <vt:lpstr>Follow-up Visit Summary CRF (FVS)</vt:lpstr>
      <vt:lpstr>Follow-up CASI Tracking CRF (FCT)</vt:lpstr>
      <vt:lpstr>PowerPoint Presentation</vt:lpstr>
      <vt:lpstr>Ring Adherence CRF</vt:lpstr>
      <vt:lpstr>Social Impact Log CRF</vt:lpstr>
      <vt:lpstr>Social Impact Log CRF</vt:lpstr>
      <vt:lpstr>Social Impact Log CRF</vt:lpstr>
      <vt:lpstr>Protocol Deviations Log (PDL)</vt:lpstr>
      <vt:lpstr>PowerPoint Presentation</vt:lpstr>
      <vt:lpstr>Other CRFs </vt:lpstr>
      <vt:lpstr>Case Report Form Supply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2015-03-31T15:19:47Z</dcterms:created>
  <dcterms:modified xsi:type="dcterms:W3CDTF">2015-05-15T17:42:20Z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y fmtid="{D5CDD505-2E9C-101B-9397-08002B2CF9AE}" pid="3" name="ContentTypeId">
    <vt:lpwstr>0x010100BF54A62E583597429E5B0CB71B450F67</vt:lpwstr>
  </property>
</Properties>
</file>